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96" r:id="rId2"/>
  </p:sldMasterIdLst>
  <p:notesMasterIdLst>
    <p:notesMasterId r:id="rId17"/>
  </p:notesMasterIdLst>
  <p:sldIdLst>
    <p:sldId id="259" r:id="rId3"/>
    <p:sldId id="262" r:id="rId4"/>
    <p:sldId id="264" r:id="rId5"/>
    <p:sldId id="263" r:id="rId6"/>
    <p:sldId id="266" r:id="rId7"/>
    <p:sldId id="265" r:id="rId8"/>
    <p:sldId id="268" r:id="rId9"/>
    <p:sldId id="269" r:id="rId10"/>
    <p:sldId id="270" r:id="rId11"/>
    <p:sldId id="271" r:id="rId12"/>
    <p:sldId id="272" r:id="rId13"/>
    <p:sldId id="273" r:id="rId14"/>
    <p:sldId id="274" r:id="rId15"/>
    <p:sldId id="275" r:id="rId16"/>
  </p:sldIdLst>
  <p:sldSz cx="12192000" cy="6858000"/>
  <p:notesSz cx="6858000" cy="9144000"/>
  <p:embeddedFontLst>
    <p:embeddedFont>
      <p:font typeface="210 옴니고딕 040" panose="02020603020101020101" pitchFamily="18" charset="-127"/>
      <p:regular r:id="rId18"/>
    </p:embeddedFont>
    <p:embeddedFont>
      <p:font typeface="a아시아헤드1" panose="02020600000000000000" pitchFamily="18" charset="-127"/>
      <p:regular r:id="rId19"/>
    </p:embeddedFont>
    <p:embeddedFont>
      <p:font typeface="타이포_다방구 B" panose="02020503020101020101" pitchFamily="18" charset="-127"/>
      <p:regular r:id="rId20"/>
    </p:embeddedFont>
    <p:embeddedFont>
      <p:font typeface="210 옴니고딕 020" panose="02020603020101020101" pitchFamily="18" charset="-127"/>
      <p:regular r:id="rId21"/>
    </p:embeddedFont>
    <p:embeddedFont>
      <p:font typeface="빙그레체" panose="02030503000000000000" pitchFamily="18" charset="-127"/>
      <p:regular r:id="rId22"/>
    </p:embeddedFont>
    <p:embeddedFont>
      <p:font typeface="LG PC" panose="02030504000101010101" pitchFamily="18" charset="-127"/>
      <p:regular r:id="rId23"/>
    </p:embeddedFont>
    <p:embeddedFont>
      <p:font typeface="타이포_크레파스 M" panose="02020503020101020101" pitchFamily="18" charset="-127"/>
      <p:regular r:id="rId24"/>
    </p:embeddedFont>
    <p:embeddedFont>
      <p:font typeface="맑은 고딕" panose="020B0503020000020004" pitchFamily="50" charset="-127"/>
      <p:regular r:id="rId25"/>
      <p:bold r:id="rId26"/>
    </p:embeddedFont>
    <p:embeddedFont>
      <p:font typeface="DX경필명조B" panose="02020600000000000000" pitchFamily="18" charset="-127"/>
      <p:regular r:id="rId27"/>
    </p:embeddedFont>
    <p:embeddedFont>
      <p:font typeface="THE선인장" panose="02020603020101020101" pitchFamily="18" charset="-127"/>
      <p:regular r:id="rId2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g" initials="l" lastIdx="10" clrIdx="0">
    <p:extLst>
      <p:ext uri="{19B8F6BF-5375-455C-9EA6-DF929625EA0E}">
        <p15:presenceInfo xmlns:p15="http://schemas.microsoft.com/office/powerpoint/2012/main" userId="l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7875"/>
    <a:srgbClr val="F7F7F7"/>
    <a:srgbClr val="FA5A5A"/>
    <a:srgbClr val="007F16"/>
    <a:srgbClr val="08831B"/>
    <a:srgbClr val="FAFBBF"/>
    <a:srgbClr val="FFF355"/>
    <a:srgbClr val="3E9D4B"/>
    <a:srgbClr val="E4F826"/>
    <a:srgbClr val="E584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7" autoAdjust="0"/>
    <p:restoredTop sz="94710" autoAdjust="0"/>
  </p:normalViewPr>
  <p:slideViewPr>
    <p:cSldViewPr snapToGrid="0">
      <p:cViewPr>
        <p:scale>
          <a:sx n="75" d="100"/>
          <a:sy n="75" d="100"/>
        </p:scale>
        <p:origin x="461"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20대</c:v>
                </c:pt>
              </c:strCache>
            </c:strRef>
          </c:tx>
          <c:spPr>
            <a:ln w="28575" cap="rnd">
              <a:solidFill>
                <a:schemeClr val="accent1"/>
              </a:solidFill>
              <a:round/>
            </a:ln>
            <a:effectLst/>
          </c:spPr>
          <c:marker>
            <c:symbol val="none"/>
          </c:marker>
          <c:cat>
            <c:numRef>
              <c:f>Sheet1!$A$2:$A$4</c:f>
              <c:numCache>
                <c:formatCode>General</c:formatCode>
                <c:ptCount val="3"/>
                <c:pt idx="0">
                  <c:v>2016</c:v>
                </c:pt>
                <c:pt idx="1">
                  <c:v>2017</c:v>
                </c:pt>
                <c:pt idx="2">
                  <c:v>2018</c:v>
                </c:pt>
              </c:numCache>
            </c:numRef>
          </c:cat>
          <c:val>
            <c:numRef>
              <c:f>Sheet1!$B$2:$B$4</c:f>
              <c:numCache>
                <c:formatCode>#,##0</c:formatCode>
                <c:ptCount val="3"/>
                <c:pt idx="0">
                  <c:v>193037</c:v>
                </c:pt>
                <c:pt idx="1">
                  <c:v>184642</c:v>
                </c:pt>
                <c:pt idx="2">
                  <c:v>192876</c:v>
                </c:pt>
              </c:numCache>
            </c:numRef>
          </c:val>
          <c:smooth val="0"/>
        </c:ser>
        <c:ser>
          <c:idx val="1"/>
          <c:order val="1"/>
          <c:tx>
            <c:strRef>
              <c:f>Sheet1!$C$1</c:f>
              <c:strCache>
                <c:ptCount val="1"/>
                <c:pt idx="0">
                  <c:v>30대</c:v>
                </c:pt>
              </c:strCache>
            </c:strRef>
          </c:tx>
          <c:spPr>
            <a:ln w="28575" cap="rnd">
              <a:solidFill>
                <a:schemeClr val="accent2"/>
              </a:solidFill>
              <a:round/>
            </a:ln>
            <a:effectLst/>
          </c:spPr>
          <c:marker>
            <c:symbol val="none"/>
          </c:marker>
          <c:cat>
            <c:numRef>
              <c:f>Sheet1!$A$2:$A$4</c:f>
              <c:numCache>
                <c:formatCode>General</c:formatCode>
                <c:ptCount val="3"/>
                <c:pt idx="0">
                  <c:v>2016</c:v>
                </c:pt>
                <c:pt idx="1">
                  <c:v>2017</c:v>
                </c:pt>
                <c:pt idx="2">
                  <c:v>2018</c:v>
                </c:pt>
              </c:numCache>
            </c:numRef>
          </c:cat>
          <c:val>
            <c:numRef>
              <c:f>Sheet1!$C$2:$C$4</c:f>
              <c:numCache>
                <c:formatCode>#,##0</c:formatCode>
                <c:ptCount val="3"/>
                <c:pt idx="0">
                  <c:v>90722</c:v>
                </c:pt>
                <c:pt idx="1">
                  <c:v>89262</c:v>
                </c:pt>
                <c:pt idx="2">
                  <c:v>87997</c:v>
                </c:pt>
              </c:numCache>
            </c:numRef>
          </c:val>
          <c:smooth val="0"/>
        </c:ser>
        <c:ser>
          <c:idx val="2"/>
          <c:order val="2"/>
          <c:tx>
            <c:strRef>
              <c:f>Sheet1!$D$1</c:f>
              <c:strCache>
                <c:ptCount val="1"/>
                <c:pt idx="0">
                  <c:v>40대</c:v>
                </c:pt>
              </c:strCache>
            </c:strRef>
          </c:tx>
          <c:spPr>
            <a:ln w="28575" cap="rnd">
              <a:solidFill>
                <a:schemeClr val="accent3"/>
              </a:solidFill>
              <a:round/>
            </a:ln>
            <a:effectLst/>
          </c:spPr>
          <c:marker>
            <c:symbol val="none"/>
          </c:marker>
          <c:cat>
            <c:numRef>
              <c:f>Sheet1!$A$2:$A$4</c:f>
              <c:numCache>
                <c:formatCode>General</c:formatCode>
                <c:ptCount val="3"/>
                <c:pt idx="0">
                  <c:v>2016</c:v>
                </c:pt>
                <c:pt idx="1">
                  <c:v>2017</c:v>
                </c:pt>
                <c:pt idx="2">
                  <c:v>2018</c:v>
                </c:pt>
              </c:numCache>
            </c:numRef>
          </c:cat>
          <c:val>
            <c:numRef>
              <c:f>Sheet1!$D$2:$D$4</c:f>
              <c:numCache>
                <c:formatCode>General</c:formatCode>
                <c:ptCount val="3"/>
                <c:pt idx="0">
                  <c:v>75280</c:v>
                </c:pt>
                <c:pt idx="1">
                  <c:v>83807</c:v>
                </c:pt>
                <c:pt idx="2">
                  <c:v>82401</c:v>
                </c:pt>
              </c:numCache>
            </c:numRef>
          </c:val>
          <c:smooth val="0"/>
        </c:ser>
        <c:ser>
          <c:idx val="3"/>
          <c:order val="3"/>
          <c:tx>
            <c:strRef>
              <c:f>Sheet1!$E$1</c:f>
              <c:strCache>
                <c:ptCount val="1"/>
                <c:pt idx="0">
                  <c:v>50대</c:v>
                </c:pt>
              </c:strCache>
            </c:strRef>
          </c:tx>
          <c:spPr>
            <a:ln w="28575" cap="rnd">
              <a:solidFill>
                <a:schemeClr val="accent4"/>
              </a:solidFill>
              <a:round/>
            </a:ln>
            <a:effectLst/>
          </c:spPr>
          <c:marker>
            <c:symbol val="none"/>
          </c:marker>
          <c:cat>
            <c:numRef>
              <c:f>Sheet1!$A$2:$A$4</c:f>
              <c:numCache>
                <c:formatCode>General</c:formatCode>
                <c:ptCount val="3"/>
                <c:pt idx="0">
                  <c:v>2016</c:v>
                </c:pt>
                <c:pt idx="1">
                  <c:v>2017</c:v>
                </c:pt>
                <c:pt idx="2">
                  <c:v>2018</c:v>
                </c:pt>
              </c:numCache>
            </c:numRef>
          </c:cat>
          <c:val>
            <c:numRef>
              <c:f>Sheet1!$E$2:$E$4</c:f>
              <c:numCache>
                <c:formatCode>#,##0</c:formatCode>
                <c:ptCount val="3"/>
                <c:pt idx="0">
                  <c:v>48973</c:v>
                </c:pt>
                <c:pt idx="1">
                  <c:v>62562</c:v>
                </c:pt>
                <c:pt idx="2">
                  <c:v>69489</c:v>
                </c:pt>
              </c:numCache>
            </c:numRef>
          </c:val>
          <c:smooth val="0"/>
        </c:ser>
        <c:dLbls>
          <c:showLegendKey val="0"/>
          <c:showVal val="0"/>
          <c:showCatName val="0"/>
          <c:showSerName val="0"/>
          <c:showPercent val="0"/>
          <c:showBubbleSize val="0"/>
        </c:dLbls>
        <c:smooth val="0"/>
        <c:axId val="829723480"/>
        <c:axId val="829723088"/>
      </c:lineChart>
      <c:catAx>
        <c:axId val="829723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829723088"/>
        <c:crosses val="autoZero"/>
        <c:auto val="1"/>
        <c:lblAlgn val="ctr"/>
        <c:lblOffset val="100"/>
        <c:noMultiLvlLbl val="0"/>
      </c:catAx>
      <c:valAx>
        <c:axId val="8297230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8297234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11-16T12:28:07.523" idx="1">
    <p:pos x="10" y="10"/>
    <p:text>첫째, 현황 분석 및 전반적인 사업 개요에 대해서 설명하고 구체적인 사업 아이템을 소개한 후 마지막으로 미래의 사업화 추진 계획 순으로 발표를 진행하겠습니다.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16T12:28:57.654" idx="2">
    <p:pos x="10" y="10"/>
    <p:text>국가 공인 자격자의 수요 즉, 응시자 수는 항상 300만명 가량의 일정 수준으로 유지 되어 오고 있습니다.</p:text>
    <p:extLst>
      <p:ext uri="{C676402C-5697-4E1C-873F-D02D1690AC5C}">
        <p15:threadingInfo xmlns:p15="http://schemas.microsoft.com/office/powerpoint/2012/main" timeZoneBias="-540"/>
      </p:ext>
    </p:extLst>
  </p:cm>
  <p:cm authorId="1" dt="2019-11-16T12:29:29.808" idx="3">
    <p:pos x="146" y="146"/>
    <p:text>국가 공인 자격 응시 연령대를 살펴보면 20대의 비중이 가장 높은 것으로 볼 수 있습니다.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1-16T12:29:53.373" idx="4">
    <p:pos x="10" y="10"/>
    <p:text>전 슬라이드에서 보여준 도표는 주로 취업을 준비하는 20대 대학생의 평균 스펙과도 연관이 됩니다. 이 표를 보시면 2018년 취업준비생의 평균 자격증 갯수는 3개로 나타납니다.</p:text>
    <p:extLst>
      <p:ext uri="{C676402C-5697-4E1C-873F-D02D1690AC5C}">
        <p15:threadingInfo xmlns:p15="http://schemas.microsoft.com/office/powerpoint/2012/main" timeZoneBias="-540"/>
      </p:ext>
    </p:extLst>
  </p:cm>
  <p:cm authorId="1" dt="2019-11-16T12:34:20.913" idx="5">
    <p:pos x="146" y="146"/>
    <p:text>따라서 자격증 취득을 위해서 공부를 한다고 했을 때 네이버 포털 사이트에 자격증 공부라고 검색할 경우, 자격증 취득에 집중된 공부 사이트만 보여집니다.</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1-16T12:49:49.481" idx="6">
    <p:pos x="10" y="10"/>
    <p:text>국가전문자격시험 사이트인 큐넷을 기반으로 대졸자의 첫 일자리 취업 영향요인 분석의 연구주제를 가진 논문에서 통용되는 자격증에 대한 통합된 정보를 제공하는 서비스의 부재와 각 자격증에 대한 안내는 개요 수준의 정보만을 제공한다는 문제점이 도출되었습니다.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1-16T12:55:38.668" idx="7">
    <p:pos x="10" y="10"/>
    <p:text>따라서 저희는 이렇게 도출된 문제점을 해결하고 더 나은 자격증 정보 시스템을 제공하고자,</p:text>
    <p:extLst>
      <p:ext uri="{C676402C-5697-4E1C-873F-D02D1690AC5C}">
        <p15:threadingInfo xmlns:p15="http://schemas.microsoft.com/office/powerpoint/2012/main" timeZoneBias="-540"/>
      </p:ext>
    </p:extLst>
  </p:cm>
  <p:cm authorId="1" dt="2019-11-16T12:55:50.308" idx="8">
    <p:pos x="146" y="146"/>
    <p:text>국가공인자격증</p:text>
    <p:extLst>
      <p:ext uri="{C676402C-5697-4E1C-873F-D02D1690AC5C}">
        <p15:threadingInfo xmlns:p15="http://schemas.microsoft.com/office/powerpoint/2012/main" timeZoneBias="-540"/>
      </p:ext>
    </p:extLst>
  </p:cm>
  <p:cm authorId="1" dt="2019-11-16T12:56:48.852" idx="9">
    <p:pos x="282" y="282"/>
    <p:text>국가공인자격증 취득이 필요한 대학생을 위해 자격증 공부방법, 시험후기, 난이도를 공유하고 자격증 관련 학과 별 구성을 기반으로 스터디 버그라는 앱을 만들게 되었습니다.</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1-16T13:01:30.784" idx="10">
    <p:pos x="10" y="10"/>
    <p:text>따라서 앱을 통한 수익성 창출 방안으로는 앱을 실행시킴과 동시에 광고가 진행되고 앱을 이용하는 내내 광고가 노출된다는 점을 광고주들에게 어필하여 광고 비용을 통한 수익 창출을 도모할 계획입니다.  또한 관련 자격증 산업과의 제휴를 통해서 서로 간의 상호 이익을 창출할 것입니다.</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E243-9FF1-4901-864C-7C13309455B4}" type="datetimeFigureOut">
              <a:rPr lang="ko-KR" altLang="en-US" smtClean="0"/>
              <a:t>2019-11-16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14DDC-0F5A-4123-844E-1F0D9F644AEA}" type="slidenum">
              <a:rPr lang="ko-KR" altLang="en-US" smtClean="0"/>
              <a:t>‹#›</a:t>
            </a:fld>
            <a:endParaRPr lang="ko-KR" altLang="en-US"/>
          </a:p>
        </p:txBody>
      </p:sp>
    </p:spTree>
    <p:extLst>
      <p:ext uri="{BB962C8B-B14F-4D97-AF65-F5344CB8AC3E}">
        <p14:creationId xmlns:p14="http://schemas.microsoft.com/office/powerpoint/2010/main" val="143053096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전반적인 사업 개요에 대해서 설명하고 구체적인 사업 아이템을 설명한 후 마지막으로 미래의 사업화 추진 계획 순으로 발표를 진행하겠습니다</a:t>
            </a:r>
            <a:r>
              <a:rPr lang="en-US" altLang="ko-KR"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ED514DDC-0F5A-4123-844E-1F0D9F644AEA}" type="slidenum">
              <a:rPr lang="ko-KR" altLang="en-US" smtClean="0"/>
              <a:t>2</a:t>
            </a:fld>
            <a:endParaRPr lang="ko-KR" altLang="en-US"/>
          </a:p>
        </p:txBody>
      </p:sp>
    </p:spTree>
    <p:extLst>
      <p:ext uri="{BB962C8B-B14F-4D97-AF65-F5344CB8AC3E}">
        <p14:creationId xmlns:p14="http://schemas.microsoft.com/office/powerpoint/2010/main" val="150114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6636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0840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1362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AC613337-19A2-4CA7-99C1-C5A95EEDC0E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 xmlns:a16="http://schemas.microsoft.com/office/drawing/2014/main" id="{98DD1206-025D-40F1-AAEB-2A7839ADF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 xmlns:a16="http://schemas.microsoft.com/office/drawing/2014/main" id="{344F9E03-7BAC-421A-9228-1364982CC3CB}"/>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44D0BA7E-DC5E-4F83-8A71-CCDFCA7B06F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2B90F526-CEE6-4F4B-A0CF-68F5386233FD}"/>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4998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C646E593-FE77-4BA5-B9C8-482D7CF64A9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 xmlns:a16="http://schemas.microsoft.com/office/drawing/2014/main" id="{39E7D41A-8832-422E-9EFA-C98F34A1E249}"/>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 xmlns:a16="http://schemas.microsoft.com/office/drawing/2014/main" id="{F1DB8AC0-CB48-4157-823C-8513B071F6F9}"/>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C2B88431-ACB8-4910-99B6-DB3789548AE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07F5CC1D-1EEF-4E2B-A261-A1A8A70F073E}"/>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995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CE4ACD01-A9DA-46A1-85B0-B46FBD0FEB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 xmlns:a16="http://schemas.microsoft.com/office/drawing/2014/main" id="{5A4AE7F2-A068-48E0-9599-DE4E3AAB8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 xmlns:a16="http://schemas.microsoft.com/office/drawing/2014/main" id="{273A314E-7D02-4B46-B547-C251CADB447D}"/>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B20A8191-6D4A-4888-A644-8DBBED18B4BA}"/>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B53EF67A-1719-4017-B968-F696B9239BA5}"/>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98290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E7B90F69-0074-4E9E-B97F-59147A2CC15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 xmlns:a16="http://schemas.microsoft.com/office/drawing/2014/main" id="{06B60B73-947D-4E12-A7A1-0B58CEF23EA7}"/>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 xmlns:a16="http://schemas.microsoft.com/office/drawing/2014/main" id="{EA1A1839-0709-4C96-BBB2-B7B6DF0AF1FF}"/>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 xmlns:a16="http://schemas.microsoft.com/office/drawing/2014/main" id="{40635EAC-71D0-4E92-8F93-58C6A81D4B32}"/>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6" name="바닥글 개체 틀 5">
            <a:extLst>
              <a:ext uri="{FF2B5EF4-FFF2-40B4-BE49-F238E27FC236}">
                <a16:creationId xmlns="" xmlns:a16="http://schemas.microsoft.com/office/drawing/2014/main" id="{33CAF29E-0133-425A-AF70-994255764D6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 xmlns:a16="http://schemas.microsoft.com/office/drawing/2014/main" id="{CF03F8E3-8D64-4C6D-8B1E-84D69E22A22D}"/>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71752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1D5C7242-0AD6-4E3A-85DC-1D1C2016BA1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707D1950-17DE-4CEE-B1AE-4C9E18B3CC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 xmlns:a16="http://schemas.microsoft.com/office/drawing/2014/main" id="{49763B69-DB58-485C-BE60-D70E72FC9741}"/>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 xmlns:a16="http://schemas.microsoft.com/office/drawing/2014/main" id="{F33A3564-590D-4065-BE0A-EA321D19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 xmlns:a16="http://schemas.microsoft.com/office/drawing/2014/main" id="{4A97B37E-88AE-4EAC-8604-802B9DC0BE1C}"/>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 xmlns:a16="http://schemas.microsoft.com/office/drawing/2014/main" id="{644EDF37-35E5-436C-9845-87C5C43DC92D}"/>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8" name="바닥글 개체 틀 7">
            <a:extLst>
              <a:ext uri="{FF2B5EF4-FFF2-40B4-BE49-F238E27FC236}">
                <a16:creationId xmlns="" xmlns:a16="http://schemas.microsoft.com/office/drawing/2014/main" id="{5EC8BC49-2734-48AE-953A-DA670C92959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 xmlns:a16="http://schemas.microsoft.com/office/drawing/2014/main" id="{3AF75D05-C2FB-4473-A19B-5A6AA1452DAA}"/>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19707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24A1A52-7A65-41E9-B6AC-D9919BFB01B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 xmlns:a16="http://schemas.microsoft.com/office/drawing/2014/main" id="{0F61CE65-1AF9-4790-B08B-682548C6E9F8}"/>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4" name="바닥글 개체 틀 3">
            <a:extLst>
              <a:ext uri="{FF2B5EF4-FFF2-40B4-BE49-F238E27FC236}">
                <a16:creationId xmlns="" xmlns:a16="http://schemas.microsoft.com/office/drawing/2014/main" id="{555771E0-0D50-4CCD-9398-FB56CD4AEA3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 xmlns:a16="http://schemas.microsoft.com/office/drawing/2014/main" id="{DF6479B2-5407-4A28-A468-67599021BD40}"/>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74257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 xmlns:a16="http://schemas.microsoft.com/office/drawing/2014/main" id="{5E0C3012-8221-47AC-AB13-6642F21E7EF9}"/>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3" name="바닥글 개체 틀 2">
            <a:extLst>
              <a:ext uri="{FF2B5EF4-FFF2-40B4-BE49-F238E27FC236}">
                <a16:creationId xmlns="" xmlns:a16="http://schemas.microsoft.com/office/drawing/2014/main" id="{B0FB4743-6386-4441-B2CE-D419BDABBD92}"/>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 xmlns:a16="http://schemas.microsoft.com/office/drawing/2014/main" id="{7071C251-0D30-493F-BB44-8512146F3C93}"/>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43403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F91F7B78-767E-48AF-BEA8-2F661EB72EC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 xmlns:a16="http://schemas.microsoft.com/office/drawing/2014/main" id="{56E5D4F6-72C7-4D6A-A289-5D99BF0EF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 xmlns:a16="http://schemas.microsoft.com/office/drawing/2014/main" id="{56BC185A-0D67-49D9-B8BB-CE02B054B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 xmlns:a16="http://schemas.microsoft.com/office/drawing/2014/main" id="{F14A8426-0AF2-4675-851A-86411C632E68}"/>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6" name="바닥글 개체 틀 5">
            <a:extLst>
              <a:ext uri="{FF2B5EF4-FFF2-40B4-BE49-F238E27FC236}">
                <a16:creationId xmlns="" xmlns:a16="http://schemas.microsoft.com/office/drawing/2014/main" id="{82C2BA84-F5A9-4D4B-8845-BB3B6FD9B799}"/>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 xmlns:a16="http://schemas.microsoft.com/office/drawing/2014/main" id="{02BC881E-701D-4724-8687-9226A05C46A0}"/>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14559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16577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DBA5AF1C-1F0C-43BF-9F05-8114DC16804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 xmlns:a16="http://schemas.microsoft.com/office/drawing/2014/main" id="{92C2355D-1978-47D6-A2FC-CA883955E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 xmlns:a16="http://schemas.microsoft.com/office/drawing/2014/main" id="{EB6D5C66-A8F4-44B8-B371-FE23D726D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 xmlns:a16="http://schemas.microsoft.com/office/drawing/2014/main" id="{453D8DFE-5502-402B-AAA1-C7B79216F24C}"/>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6" name="바닥글 개체 틀 5">
            <a:extLst>
              <a:ext uri="{FF2B5EF4-FFF2-40B4-BE49-F238E27FC236}">
                <a16:creationId xmlns="" xmlns:a16="http://schemas.microsoft.com/office/drawing/2014/main" id="{740932F0-B800-4BF9-8C7F-26946A8A98D5}"/>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 xmlns:a16="http://schemas.microsoft.com/office/drawing/2014/main" id="{3A87D60B-6135-4C7F-9034-2D3DDB3EDBD5}"/>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3452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EFE32E51-54BE-40E3-9178-C6D7E605FE4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56FE3721-690B-4E5D-956A-EA98E6525C82}"/>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 xmlns:a16="http://schemas.microsoft.com/office/drawing/2014/main" id="{A81BDAB1-E0B6-4761-8A01-80AEFA99426D}"/>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8B1310B7-8829-4885-9034-F810587F2172}"/>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0B565967-9AD0-43A5-AA33-BB04783EFC69}"/>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09941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 xmlns:a16="http://schemas.microsoft.com/office/drawing/2014/main" id="{C73A26A8-4E39-44A9-88C4-E9FEFF0AFC9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8A605228-5922-4208-BFAF-28B7DDB0BD2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 xmlns:a16="http://schemas.microsoft.com/office/drawing/2014/main" id="{95017B66-54E3-4B4A-BAE4-27B15C58C3A4}"/>
              </a:ext>
            </a:extLst>
          </p:cNvPr>
          <p:cNvSpPr>
            <a:spLocks noGrp="1"/>
          </p:cNvSpPr>
          <p:nvPr>
            <p:ph type="dt" sz="half" idx="10"/>
          </p:nvPr>
        </p:nvSpPr>
        <p:spPr/>
        <p:txBody>
          <a:body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1E73CC57-BE38-4FD5-83AB-69313359F017}"/>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92D857ED-C599-425D-9576-8E11B937F606}"/>
              </a:ext>
            </a:extLst>
          </p:cNvPr>
          <p:cNvSpPr>
            <a:spLocks noGrp="1"/>
          </p:cNvSpPr>
          <p:nvPr>
            <p:ph type="sldNum" sz="quarter" idx="12"/>
          </p:nvPr>
        </p:nvSpPr>
        <p:spPr/>
        <p:txBody>
          <a:body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1525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5543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9369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2140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5459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6706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9415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E5E80DC-1FC1-430D-BC51-264C7B9FC4E6}" type="datetimeFigureOut">
              <a:rPr lang="ko-KR" altLang="en-US">
                <a:solidFill>
                  <a:prstClr val="black">
                    <a:tint val="75000"/>
                  </a:prstClr>
                </a:solidFill>
              </a:rPr>
              <a:pPr/>
              <a:t>2019-11-16</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63972E2-6E43-4D4C-B4AB-3756A2CEC9C3}"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76178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E80DC-1FC1-430D-BC51-264C7B9FC4E6}" type="datetimeFigureOut">
              <a:rPr lang="ko-KR" altLang="en-US" smtClean="0">
                <a:solidFill>
                  <a:prstClr val="black">
                    <a:tint val="75000"/>
                  </a:prstClr>
                </a:solidFill>
              </a:rPr>
              <a:pPr/>
              <a:t>2019-11-16</a:t>
            </a:fld>
            <a:endParaRPr lang="ko-KR" altLang="en-US" smtClean="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smtClean="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3972E2-6E43-4D4C-B4AB-3756A2CEC9C3}" type="slidenum">
              <a:rPr lang="ko-KR" altLang="en-US" smtClean="0">
                <a:solidFill>
                  <a:prstClr val="black">
                    <a:tint val="75000"/>
                  </a:prstClr>
                </a:solidFill>
              </a:rPr>
              <a:pPr/>
              <a:t>‹#›</a:t>
            </a:fld>
            <a:endParaRPr lang="ko-KR" altLang="en-US" smtClean="0">
              <a:solidFill>
                <a:prstClr val="black">
                  <a:tint val="75000"/>
                </a:prstClr>
              </a:solidFill>
            </a:endParaRPr>
          </a:p>
        </p:txBody>
      </p:sp>
    </p:spTree>
    <p:extLst>
      <p:ext uri="{BB962C8B-B14F-4D97-AF65-F5344CB8AC3E}">
        <p14:creationId xmlns:p14="http://schemas.microsoft.com/office/powerpoint/2010/main" val="1120846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 xmlns:a16="http://schemas.microsoft.com/office/drawing/2014/main" id="{BEDF511F-4B6D-4D9D-AE22-15E1094D8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D8BDB615-569D-4AF5-AFEE-E9D764F4F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 xmlns:a16="http://schemas.microsoft.com/office/drawing/2014/main" id="{BFBC4896-DB3F-4BA1-8F64-EE393D699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9F194-E0FB-42E7-972A-5F0C5E5B7171}" type="datetimeFigureOut">
              <a:rPr lang="ko-KR" altLang="en-US" smtClean="0">
                <a:solidFill>
                  <a:prstClr val="black">
                    <a:tint val="75000"/>
                  </a:prstClr>
                </a:solidFill>
              </a:rPr>
              <a:pPr/>
              <a:t>2019-11-16</a:t>
            </a:fld>
            <a:endParaRPr lang="ko-KR" altLang="en-US">
              <a:solidFill>
                <a:prstClr val="black">
                  <a:tint val="75000"/>
                </a:prstClr>
              </a:solidFill>
            </a:endParaRPr>
          </a:p>
        </p:txBody>
      </p:sp>
      <p:sp>
        <p:nvSpPr>
          <p:cNvPr id="5" name="바닥글 개체 틀 4">
            <a:extLst>
              <a:ext uri="{FF2B5EF4-FFF2-40B4-BE49-F238E27FC236}">
                <a16:creationId xmlns="" xmlns:a16="http://schemas.microsoft.com/office/drawing/2014/main" id="{7E097E8A-90B0-41BF-A8F8-9B9BEDA85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 xmlns:a16="http://schemas.microsoft.com/office/drawing/2014/main" id="{1B9B2B00-4125-476A-BF06-EBC1EC291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43419-0749-429A-8E48-FBCDBBEE7A1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765323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comments" Target="../comments/comment6.xml"/><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21.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5.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4.png"/><Relationship Id="rId9" Type="http://schemas.openxmlformats.org/officeDocument/2006/relationships/image" Target="../media/image44.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51.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omments" Target="../comments/comment2.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jpg"/><Relationship Id="rId7" Type="http://schemas.openxmlformats.org/officeDocument/2006/relationships/image" Target="../media/image14.png"/><Relationship Id="rId12" Type="http://schemas.openxmlformats.org/officeDocument/2006/relationships/comments" Target="../comments/comment3.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comments" Target="../comments/comment5.xml"/><Relationship Id="rId4" Type="http://schemas.openxmlformats.org/officeDocument/2006/relationships/image" Target="../media/image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91661"/>
            <a:ext cx="12476480" cy="7034983"/>
          </a:xfrm>
          <a:prstGeom prst="rect">
            <a:avLst/>
          </a:prstGeom>
        </p:spPr>
      </p:pic>
      <p:sp>
        <p:nvSpPr>
          <p:cNvPr id="12" name="TextBox 11"/>
          <p:cNvSpPr txBox="1"/>
          <p:nvPr/>
        </p:nvSpPr>
        <p:spPr>
          <a:xfrm>
            <a:off x="1138517" y="1401296"/>
            <a:ext cx="9753600" cy="769441"/>
          </a:xfrm>
          <a:prstGeom prst="rect">
            <a:avLst/>
          </a:prstGeom>
          <a:noFill/>
        </p:spPr>
        <p:txBody>
          <a:bodyPr wrap="square" rtlCol="0">
            <a:spAutoFit/>
          </a:bodyPr>
          <a:lstStyle/>
          <a:p>
            <a:r>
              <a:rPr lang="en-US" altLang="ko-KR" sz="4400" dirty="0"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rPr>
              <a:t>2019 </a:t>
            </a:r>
            <a:r>
              <a:rPr lang="ko-KR" altLang="en-US" sz="4400" dirty="0"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rPr>
              <a:t>제</a:t>
            </a:r>
            <a:r>
              <a:rPr lang="en-US" altLang="ko-KR" sz="4400" dirty="0"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rPr>
              <a:t>3</a:t>
            </a:r>
            <a:r>
              <a:rPr lang="ko-KR" altLang="en-US" sz="4400" dirty="0"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rPr>
              <a:t>회 인하 소프트웨어 </a:t>
            </a:r>
            <a:r>
              <a:rPr lang="ko-KR" altLang="en-US" sz="4400" dirty="0" err="1"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rPr>
              <a:t>해커톤</a:t>
            </a:r>
            <a:endParaRPr lang="ko-KR" altLang="en-US" sz="4400" dirty="0" smtClean="0">
              <a:solidFill>
                <a:schemeClr val="bg1"/>
              </a:solidFill>
              <a:effectLst>
                <a:outerShdw blurRad="38100" dist="38100" dir="2700000" algn="tl">
                  <a:srgbClr val="000000">
                    <a:alpha val="43137"/>
                  </a:srgbClr>
                </a:outerShdw>
              </a:effectLst>
              <a:latin typeface="타이포_다방구 B" panose="02020503020101020101" pitchFamily="18" charset="-127"/>
              <a:ea typeface="타이포_다방구 B" panose="02020503020101020101" pitchFamily="18" charset="-127"/>
            </a:endParaRPr>
          </a:p>
        </p:txBody>
      </p:sp>
      <p:sp>
        <p:nvSpPr>
          <p:cNvPr id="7" name="TextBox 6"/>
          <p:cNvSpPr txBox="1"/>
          <p:nvPr/>
        </p:nvSpPr>
        <p:spPr>
          <a:xfrm>
            <a:off x="9242892" y="5240986"/>
            <a:ext cx="2949108" cy="1631216"/>
          </a:xfrm>
          <a:prstGeom prst="rect">
            <a:avLst/>
          </a:prstGeom>
          <a:noFill/>
        </p:spPr>
        <p:txBody>
          <a:bodyPr wrap="square" rtlCol="0">
            <a:spAutoFit/>
          </a:bodyPr>
          <a:lstStyle/>
          <a:p>
            <a:pPr algn="r"/>
            <a:r>
              <a:rPr lang="ko-KR" altLang="en-US"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인하대학교 </a:t>
            </a:r>
            <a:r>
              <a:rPr lang="en-US" altLang="ko-KR"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 </a:t>
            </a:r>
            <a:r>
              <a:rPr lang="en-US" altLang="ko-KR" sz="2000" dirty="0" err="1"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Unikorn</a:t>
            </a:r>
            <a:endParaRPr lang="en-US" altLang="ko-KR"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endParaRPr>
          </a:p>
          <a:p>
            <a:pPr algn="r"/>
            <a:r>
              <a:rPr lang="ko-KR" altLang="en-US"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전자공학과 이진호</a:t>
            </a:r>
            <a:endParaRPr lang="en-US" altLang="ko-KR"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endParaRPr>
          </a:p>
          <a:p>
            <a:pPr algn="r"/>
            <a:r>
              <a:rPr lang="ko-KR" altLang="en-US"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컴퓨터공학과 이정인</a:t>
            </a:r>
            <a:endParaRPr lang="en-US" altLang="ko-KR"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endParaRPr>
          </a:p>
          <a:p>
            <a:pPr algn="r"/>
            <a:r>
              <a:rPr lang="ko-KR" altLang="en-US"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행정학과 문소희</a:t>
            </a:r>
            <a:endParaRPr lang="en-US" altLang="ko-KR"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endParaRPr>
          </a:p>
          <a:p>
            <a:pPr algn="r"/>
            <a:r>
              <a:rPr lang="ko-KR" altLang="en-US" sz="2000" dirty="0" smtClean="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행정학과 이혜린</a:t>
            </a:r>
            <a:endParaRPr lang="ko-KR" altLang="en-US" sz="2000" dirty="0">
              <a:solidFill>
                <a:schemeClr val="bg1">
                  <a:lumMod val="95000"/>
                </a:schemeClr>
              </a:solidFill>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658" y="2890839"/>
            <a:ext cx="3568591" cy="3967161"/>
          </a:xfrm>
          <a:prstGeom prst="rect">
            <a:avLst/>
          </a:prstGeom>
        </p:spPr>
      </p:pic>
    </p:spTree>
    <p:extLst>
      <p:ext uri="{BB962C8B-B14F-4D97-AF65-F5344CB8AC3E}">
        <p14:creationId xmlns:p14="http://schemas.microsoft.com/office/powerpoint/2010/main" val="20932686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2</a:t>
            </a:r>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설명</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5"/>
          <a:stretch>
            <a:fillRect/>
          </a:stretch>
        </p:blipFill>
        <p:spPr>
          <a:xfrm>
            <a:off x="5390598" y="1697357"/>
            <a:ext cx="6647074" cy="2590164"/>
          </a:xfrm>
          <a:prstGeom prst="rect">
            <a:avLst/>
          </a:prstGeom>
        </p:spPr>
      </p:pic>
      <p:pic>
        <p:nvPicPr>
          <p:cNvPr id="10" name="그림 9"/>
          <p:cNvPicPr>
            <a:picLocks noChangeAspect="1"/>
          </p:cNvPicPr>
          <p:nvPr/>
        </p:nvPicPr>
        <p:blipFill>
          <a:blip r:embed="rId6"/>
          <a:stretch>
            <a:fillRect/>
          </a:stretch>
        </p:blipFill>
        <p:spPr>
          <a:xfrm>
            <a:off x="6036726" y="2301336"/>
            <a:ext cx="2352942" cy="197869"/>
          </a:xfrm>
          <a:prstGeom prst="rect">
            <a:avLst/>
          </a:prstGeom>
        </p:spPr>
      </p:pic>
      <p:sp>
        <p:nvSpPr>
          <p:cNvPr id="11" name="TextBox 10"/>
          <p:cNvSpPr txBox="1"/>
          <p:nvPr/>
        </p:nvSpPr>
        <p:spPr>
          <a:xfrm>
            <a:off x="5937723" y="2011918"/>
            <a:ext cx="2535810" cy="461665"/>
          </a:xfrm>
          <a:prstGeom prst="rect">
            <a:avLst/>
          </a:prstGeom>
          <a:noFill/>
        </p:spPr>
        <p:txBody>
          <a:bodyPr wrap="square" rtlCol="0">
            <a:spAutoFit/>
          </a:bodyPr>
          <a:lstStyle/>
          <a:p>
            <a:r>
              <a:rPr lang="ko-KR" altLang="en-US" sz="2400" b="1" dirty="0" err="1" smtClean="0">
                <a:latin typeface="DX경필명조B" panose="02020600000000000000" pitchFamily="18" charset="-127"/>
                <a:ea typeface="DX경필명조B" panose="02020600000000000000" pitchFamily="18" charset="-127"/>
              </a:rPr>
              <a:t>모바일</a:t>
            </a:r>
            <a:r>
              <a:rPr lang="ko-KR" altLang="en-US" sz="2400" b="1" dirty="0" smtClean="0">
                <a:latin typeface="DX경필명조B" panose="02020600000000000000" pitchFamily="18" charset="-127"/>
                <a:ea typeface="DX경필명조B" panose="02020600000000000000" pitchFamily="18" charset="-127"/>
              </a:rPr>
              <a:t> 배너 광고 </a:t>
            </a:r>
            <a:endParaRPr lang="ko-KR" altLang="en-US" sz="2400" b="1" dirty="0">
              <a:latin typeface="DX경필명조B" panose="02020600000000000000" pitchFamily="18" charset="-127"/>
              <a:ea typeface="DX경필명조B" panose="02020600000000000000" pitchFamily="18" charset="-127"/>
            </a:endParaRPr>
          </a:p>
        </p:txBody>
      </p:sp>
      <p:pic>
        <p:nvPicPr>
          <p:cNvPr id="12" name="그림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9140" y="1974073"/>
            <a:ext cx="2527370" cy="4645214"/>
          </a:xfrm>
          <a:prstGeom prst="rect">
            <a:avLst/>
          </a:prstGeom>
        </p:spPr>
      </p:pic>
      <p:grpSp>
        <p:nvGrpSpPr>
          <p:cNvPr id="26" name="그룹 25">
            <a:extLst>
              <a:ext uri="{FF2B5EF4-FFF2-40B4-BE49-F238E27FC236}">
                <a16:creationId xmlns="" xmlns:a16="http://schemas.microsoft.com/office/drawing/2014/main" id="{53FB935E-814C-478A-B6A7-AC37480E862B}"/>
              </a:ext>
            </a:extLst>
          </p:cNvPr>
          <p:cNvGrpSpPr/>
          <p:nvPr/>
        </p:nvGrpSpPr>
        <p:grpSpPr>
          <a:xfrm>
            <a:off x="5929951" y="2631776"/>
            <a:ext cx="3563148" cy="369332"/>
            <a:chOff x="6561991" y="3068967"/>
            <a:chExt cx="3351062" cy="287431"/>
          </a:xfrm>
        </p:grpSpPr>
        <p:sp>
          <p:nvSpPr>
            <p:cNvPr id="27" name="직사각형 26">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 xmlns:a16="http://schemas.microsoft.com/office/drawing/2014/main" id="{2FE5021E-50CC-4560-A7A0-44B2FE94A7B5}"/>
                </a:ext>
              </a:extLst>
            </p:cNvPr>
            <p:cNvSpPr txBox="1"/>
            <p:nvPr/>
          </p:nvSpPr>
          <p:spPr>
            <a:xfrm>
              <a:off x="6678973" y="3068967"/>
              <a:ext cx="3234080"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r>
                <a:rPr lang="ko-KR" altLang="en-US" dirty="0" err="1"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앱을</a:t>
              </a:r>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실행시킴과 동시에 광고가 진행</a:t>
              </a:r>
              <a:endParaRPr lang="en-US" altLang="ko-KR"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grpSp>
        <p:nvGrpSpPr>
          <p:cNvPr id="30" name="그룹 29">
            <a:extLst>
              <a:ext uri="{FF2B5EF4-FFF2-40B4-BE49-F238E27FC236}">
                <a16:creationId xmlns="" xmlns:a16="http://schemas.microsoft.com/office/drawing/2014/main" id="{53FB935E-814C-478A-B6A7-AC37480E862B}"/>
              </a:ext>
            </a:extLst>
          </p:cNvPr>
          <p:cNvGrpSpPr/>
          <p:nvPr/>
        </p:nvGrpSpPr>
        <p:grpSpPr>
          <a:xfrm>
            <a:off x="5937723" y="3138522"/>
            <a:ext cx="5497995" cy="646331"/>
            <a:chOff x="6561991" y="3071657"/>
            <a:chExt cx="5170743" cy="503004"/>
          </a:xfrm>
        </p:grpSpPr>
        <p:sp>
          <p:nvSpPr>
            <p:cNvPr id="31" name="직사각형 30">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 xmlns:a16="http://schemas.microsoft.com/office/drawing/2014/main" id="{2FE5021E-50CC-4560-A7A0-44B2FE94A7B5}"/>
                </a:ext>
              </a:extLst>
            </p:cNvPr>
            <p:cNvSpPr txBox="1"/>
            <p:nvPr/>
          </p:nvSpPr>
          <p:spPr>
            <a:xfrm>
              <a:off x="6662411" y="3071657"/>
              <a:ext cx="5070323" cy="503004"/>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r>
                <a:rPr lang="ko-KR" altLang="en-US" dirty="0" err="1"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앱을</a:t>
              </a:r>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이용하는 내내 광고가 노출된다는 점을 광고주들에게 </a:t>
              </a:r>
              <a:endParaRPr lang="en-US" altLang="ko-KR"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a:p>
              <a:r>
                <a:rPr lang="en-US" altLang="ko-KR"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어필하여 광고 비용을 통한 수익 창출을 도모 </a:t>
              </a:r>
              <a:endParaRPr lang="en-US" altLang="ko-KR"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pic>
        <p:nvPicPr>
          <p:cNvPr id="23" name="그림 22"/>
          <p:cNvPicPr>
            <a:picLocks noChangeAspect="1"/>
          </p:cNvPicPr>
          <p:nvPr/>
        </p:nvPicPr>
        <p:blipFill>
          <a:blip r:embed="rId8"/>
          <a:stretch>
            <a:fillRect/>
          </a:stretch>
        </p:blipFill>
        <p:spPr>
          <a:xfrm>
            <a:off x="7674340" y="2842707"/>
            <a:ext cx="1065768" cy="1065768"/>
          </a:xfrm>
          <a:prstGeom prst="rect">
            <a:avLst/>
          </a:prstGeom>
        </p:spPr>
      </p:pic>
      <p:sp>
        <p:nvSpPr>
          <p:cNvPr id="35" name="직사각형 34"/>
          <p:cNvSpPr/>
          <p:nvPr/>
        </p:nvSpPr>
        <p:spPr>
          <a:xfrm>
            <a:off x="1443603" y="5869823"/>
            <a:ext cx="2298444" cy="608551"/>
          </a:xfrm>
          <a:prstGeom prst="rect">
            <a:avLst/>
          </a:prstGeom>
          <a:noFill/>
          <a:ln w="5715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3292" y="4311180"/>
            <a:ext cx="2533175" cy="2471003"/>
          </a:xfrm>
          <a:prstGeom prst="rect">
            <a:avLst/>
          </a:prstGeom>
        </p:spPr>
      </p:pic>
      <p:pic>
        <p:nvPicPr>
          <p:cNvPr id="18" name="그림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3564" y="4311181"/>
            <a:ext cx="2471002" cy="2471002"/>
          </a:xfrm>
          <a:prstGeom prst="rect">
            <a:avLst/>
          </a:prstGeom>
        </p:spPr>
      </p:pic>
      <p:pic>
        <p:nvPicPr>
          <p:cNvPr id="36" name="그림 35"/>
          <p:cNvPicPr>
            <a:picLocks noChangeAspect="1"/>
          </p:cNvPicPr>
          <p:nvPr/>
        </p:nvPicPr>
        <p:blipFill>
          <a:blip r:embed="rId11"/>
          <a:stretch>
            <a:fillRect/>
          </a:stretch>
        </p:blipFill>
        <p:spPr>
          <a:xfrm rot="5400000">
            <a:off x="8496584" y="4016739"/>
            <a:ext cx="435102" cy="656001"/>
          </a:xfrm>
          <a:prstGeom prst="rect">
            <a:avLst/>
          </a:prstGeom>
        </p:spPr>
      </p:pic>
    </p:spTree>
    <p:extLst>
      <p:ext uri="{BB962C8B-B14F-4D97-AF65-F5344CB8AC3E}">
        <p14:creationId xmlns:p14="http://schemas.microsoft.com/office/powerpoint/2010/main" val="24926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7" name="직사각형 46"/>
          <p:cNvSpPr/>
          <p:nvPr/>
        </p:nvSpPr>
        <p:spPr>
          <a:xfrm>
            <a:off x="8331928" y="3462568"/>
            <a:ext cx="3370237" cy="2569639"/>
          </a:xfrm>
          <a:prstGeom prst="rect">
            <a:avLst/>
          </a:prstGeom>
          <a:solidFill>
            <a:srgbClr val="EF5C5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4355933" y="3503644"/>
            <a:ext cx="3370237" cy="2569639"/>
          </a:xfrm>
          <a:prstGeom prst="rect">
            <a:avLst/>
          </a:prstGeom>
          <a:solidFill>
            <a:srgbClr val="EF5C5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3">
            <a:duotone>
              <a:schemeClr val="accent4">
                <a:shade val="45000"/>
                <a:satMod val="135000"/>
              </a:schemeClr>
              <a:prstClr val="white"/>
            </a:duotone>
          </a:blip>
          <a:stretch>
            <a:fillRect/>
          </a:stretch>
        </p:blipFill>
        <p:spPr>
          <a:xfrm>
            <a:off x="9802519" y="2908444"/>
            <a:ext cx="1523094" cy="168646"/>
          </a:xfrm>
          <a:prstGeom prst="rect">
            <a:avLst/>
          </a:prstGeom>
        </p:spPr>
      </p:pic>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439914" y="3503644"/>
            <a:ext cx="3370237" cy="2569639"/>
          </a:xfrm>
          <a:prstGeom prst="rect">
            <a:avLst/>
          </a:prstGeom>
          <a:solidFill>
            <a:srgbClr val="EF5C5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 xmlns:a16="http://schemas.microsoft.com/office/drawing/2014/main" id="{1168A839-EC15-475D-A322-8AB56826F48A}"/>
              </a:ext>
            </a:extLst>
          </p:cNvPr>
          <p:cNvSpPr txBox="1"/>
          <p:nvPr/>
        </p:nvSpPr>
        <p:spPr>
          <a:xfrm>
            <a:off x="750154" y="530559"/>
            <a:ext cx="6119994"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3.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사업화 추진 계획</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sp>
        <p:nvSpPr>
          <p:cNvPr id="12" name="TextBox 11"/>
          <p:cNvSpPr txBox="1"/>
          <p:nvPr/>
        </p:nvSpPr>
        <p:spPr>
          <a:xfrm>
            <a:off x="-10325" y="2630500"/>
            <a:ext cx="4366258" cy="707886"/>
          </a:xfrm>
          <a:prstGeom prst="rect">
            <a:avLst/>
          </a:prstGeom>
          <a:noFill/>
        </p:spPr>
        <p:txBody>
          <a:bodyPr wrap="square" rtlCol="0">
            <a:spAutoFit/>
          </a:bodyPr>
          <a:lstStyle/>
          <a:p>
            <a:pPr algn="ctr"/>
            <a:r>
              <a:rPr lang="ko-KR" altLang="en-US" sz="2000" dirty="0" smtClean="0">
                <a:latin typeface="빙그레체" panose="02030503000000000000" pitchFamily="18" charset="-127"/>
                <a:ea typeface="빙그레체" panose="02030503000000000000" pitchFamily="18" charset="-127"/>
              </a:rPr>
              <a:t>인하광장</a:t>
            </a:r>
            <a:r>
              <a:rPr lang="en-US" altLang="ko-KR" sz="2000" dirty="0" smtClean="0">
                <a:latin typeface="빙그레체" panose="02030503000000000000" pitchFamily="18" charset="-127"/>
                <a:ea typeface="빙그레체" panose="02030503000000000000" pitchFamily="18" charset="-127"/>
              </a:rPr>
              <a:t>, </a:t>
            </a:r>
            <a:r>
              <a:rPr lang="ko-KR" altLang="en-US" sz="2000" dirty="0" err="1" smtClean="0">
                <a:latin typeface="빙그레체" panose="02030503000000000000" pitchFamily="18" charset="-127"/>
                <a:ea typeface="빙그레체" panose="02030503000000000000" pitchFamily="18" charset="-127"/>
              </a:rPr>
              <a:t>에브리타임</a:t>
            </a:r>
            <a:r>
              <a:rPr lang="ko-KR" altLang="en-US" sz="2000" dirty="0" smtClean="0">
                <a:latin typeface="빙그레체" panose="02030503000000000000" pitchFamily="18" charset="-127"/>
                <a:ea typeface="빙그레체" panose="02030503000000000000" pitchFamily="18" charset="-127"/>
              </a:rPr>
              <a:t> 및 </a:t>
            </a:r>
            <a:endParaRPr lang="en-US" altLang="ko-KR" sz="2000" dirty="0" smtClean="0">
              <a:latin typeface="빙그레체" panose="02030503000000000000" pitchFamily="18" charset="-127"/>
              <a:ea typeface="빙그레체" panose="02030503000000000000" pitchFamily="18" charset="-127"/>
            </a:endParaRPr>
          </a:p>
          <a:p>
            <a:pPr algn="ctr"/>
            <a:r>
              <a:rPr lang="ko-KR" altLang="en-US" sz="2000" dirty="0" smtClean="0">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학생 커뮤니티를 </a:t>
            </a:r>
            <a:r>
              <a:rPr lang="ko-KR" altLang="en-US" sz="2000" dirty="0" smtClean="0">
                <a:latin typeface="빙그레체" panose="02030503000000000000" pitchFamily="18" charset="-127"/>
                <a:ea typeface="빙그레체" panose="02030503000000000000" pitchFamily="18" charset="-127"/>
              </a:rPr>
              <a:t>이용한 홍보 </a:t>
            </a:r>
            <a:endParaRPr lang="en-US" altLang="ko-KR" sz="2000" dirty="0" smtClean="0">
              <a:latin typeface="빙그레체" panose="02030503000000000000" pitchFamily="18" charset="-127"/>
              <a:ea typeface="빙그레체" panose="02030503000000000000" pitchFamily="18" charset="-127"/>
            </a:endParaRPr>
          </a:p>
        </p:txBody>
      </p:sp>
      <p:sp>
        <p:nvSpPr>
          <p:cNvPr id="11" name="모서리가 둥근 직사각형 10"/>
          <p:cNvSpPr/>
          <p:nvPr/>
        </p:nvSpPr>
        <p:spPr>
          <a:xfrm>
            <a:off x="750154" y="4326153"/>
            <a:ext cx="1102572" cy="102521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5" name="모서리가 둥근 직사각형 14"/>
          <p:cNvSpPr/>
          <p:nvPr/>
        </p:nvSpPr>
        <p:spPr>
          <a:xfrm>
            <a:off x="2320092" y="4329256"/>
            <a:ext cx="1092570" cy="102521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7">
            <a:duotone>
              <a:schemeClr val="accent4">
                <a:shade val="45000"/>
                <a:satMod val="135000"/>
              </a:schemeClr>
              <a:prstClr val="white"/>
            </a:duotone>
          </a:blip>
          <a:stretch>
            <a:fillRect/>
          </a:stretch>
        </p:blipFill>
        <p:spPr>
          <a:xfrm>
            <a:off x="486414" y="3155402"/>
            <a:ext cx="1829664" cy="182984"/>
          </a:xfrm>
          <a:prstGeom prst="rect">
            <a:avLst/>
          </a:prstGeom>
        </p:spPr>
      </p:pic>
      <p:sp>
        <p:nvSpPr>
          <p:cNvPr id="30" name="직사각형 29"/>
          <p:cNvSpPr/>
          <p:nvPr/>
        </p:nvSpPr>
        <p:spPr>
          <a:xfrm>
            <a:off x="4772561" y="2796333"/>
            <a:ext cx="2646878" cy="430887"/>
          </a:xfrm>
          <a:prstGeom prst="rect">
            <a:avLst/>
          </a:prstGeom>
        </p:spPr>
        <p:txBody>
          <a:bodyPr wrap="none">
            <a:spAutoFit/>
          </a:bodyPr>
          <a:lstStyle/>
          <a:p>
            <a:r>
              <a:rPr lang="en-US" altLang="ko-KR" sz="2200" b="1" dirty="0">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rPr>
              <a:t>SNS</a:t>
            </a:r>
            <a:r>
              <a:rPr lang="ko-KR" altLang="en-US" sz="2200" dirty="0">
                <a:latin typeface="빙그레체" panose="02030503000000000000" pitchFamily="18" charset="-127"/>
                <a:ea typeface="빙그레체" panose="02030503000000000000" pitchFamily="18" charset="-127"/>
              </a:rPr>
              <a:t>를 이용한 홍보 </a:t>
            </a:r>
          </a:p>
        </p:txBody>
      </p:sp>
      <p:sp>
        <p:nvSpPr>
          <p:cNvPr id="34" name="모서리가 둥근 직사각형 33"/>
          <p:cNvSpPr/>
          <p:nvPr/>
        </p:nvSpPr>
        <p:spPr>
          <a:xfrm>
            <a:off x="4797492" y="4322463"/>
            <a:ext cx="1040349" cy="1032590"/>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p:cNvPicPr>
            <a:picLocks noChangeAspect="1"/>
          </p:cNvPicPr>
          <p:nvPr/>
        </p:nvPicPr>
        <p:blipFill>
          <a:blip r:embed="rId3">
            <a:duotone>
              <a:schemeClr val="accent4">
                <a:shade val="45000"/>
                <a:satMod val="135000"/>
              </a:schemeClr>
              <a:prstClr val="white"/>
            </a:duotone>
          </a:blip>
          <a:stretch>
            <a:fillRect/>
          </a:stretch>
        </p:blipFill>
        <p:spPr>
          <a:xfrm>
            <a:off x="4829626" y="3046715"/>
            <a:ext cx="855349" cy="154679"/>
          </a:xfrm>
          <a:prstGeom prst="rect">
            <a:avLst/>
          </a:prstGeom>
        </p:spPr>
      </p:pic>
      <p:sp>
        <p:nvSpPr>
          <p:cNvPr id="36" name="모서리가 둥근 직사각형 35"/>
          <p:cNvSpPr/>
          <p:nvPr/>
        </p:nvSpPr>
        <p:spPr>
          <a:xfrm>
            <a:off x="6282418" y="4345711"/>
            <a:ext cx="1058934" cy="1027331"/>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8394381" y="2643786"/>
            <a:ext cx="3137397" cy="707886"/>
          </a:xfrm>
          <a:prstGeom prst="rect">
            <a:avLst/>
          </a:prstGeom>
        </p:spPr>
        <p:txBody>
          <a:bodyPr wrap="none">
            <a:spAutoFit/>
          </a:bodyPr>
          <a:lstStyle/>
          <a:p>
            <a:pPr algn="ctr"/>
            <a:r>
              <a:rPr lang="ko-KR" altLang="en-US" sz="2000" dirty="0" smtClean="0">
                <a:latin typeface="빙그레체" panose="02030503000000000000" pitchFamily="18" charset="-127"/>
                <a:ea typeface="빙그레체" panose="02030503000000000000" pitchFamily="18" charset="-127"/>
                <a:cs typeface="THE선인장" panose="02020603020101020101" pitchFamily="18" charset="-127"/>
              </a:rPr>
              <a:t>관련회사와</a:t>
            </a:r>
            <a:r>
              <a:rPr lang="ko-KR" altLang="en-US" sz="2000" dirty="0" smtClean="0">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cs typeface="THE선인장" panose="02020603020101020101" pitchFamily="18" charset="-127"/>
              </a:rPr>
              <a:t> </a:t>
            </a:r>
            <a:r>
              <a:rPr lang="ko-KR" altLang="en-US" sz="2000" b="1" dirty="0" smtClean="0">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cs typeface="THE선인장" panose="02020603020101020101" pitchFamily="18" charset="-127"/>
              </a:rPr>
              <a:t>전략적 제휴를</a:t>
            </a:r>
            <a:endParaRPr lang="en-US" altLang="ko-KR" sz="2000" b="1" dirty="0" smtClean="0">
              <a:effectLst>
                <a:outerShdw blurRad="38100" dist="38100" dir="2700000" algn="tl">
                  <a:srgbClr val="000000">
                    <a:alpha val="43137"/>
                  </a:srgbClr>
                </a:outerShdw>
              </a:effectLst>
              <a:latin typeface="빙그레체" panose="02030503000000000000" pitchFamily="18" charset="-127"/>
              <a:ea typeface="빙그레체" panose="02030503000000000000" pitchFamily="18" charset="-127"/>
              <a:cs typeface="THE선인장" panose="02020603020101020101" pitchFamily="18" charset="-127"/>
            </a:endParaRPr>
          </a:p>
          <a:p>
            <a:pPr algn="ctr"/>
            <a:r>
              <a:rPr lang="ko-KR" altLang="en-US" sz="2000" dirty="0" smtClean="0">
                <a:latin typeface="빙그레체" panose="02030503000000000000" pitchFamily="18" charset="-127"/>
                <a:ea typeface="빙그레체" panose="02030503000000000000" pitchFamily="18" charset="-127"/>
                <a:cs typeface="THE선인장" panose="02020603020101020101" pitchFamily="18" charset="-127"/>
              </a:rPr>
              <a:t> </a:t>
            </a:r>
            <a:r>
              <a:rPr lang="ko-KR" altLang="en-US" sz="2000" dirty="0">
                <a:latin typeface="빙그레체" panose="02030503000000000000" pitchFamily="18" charset="-127"/>
                <a:ea typeface="빙그레체" panose="02030503000000000000" pitchFamily="18" charset="-127"/>
                <a:cs typeface="THE선인장" panose="02020603020101020101" pitchFamily="18" charset="-127"/>
              </a:rPr>
              <a:t>이용한 홍보 </a:t>
            </a:r>
          </a:p>
        </p:txBody>
      </p:sp>
      <p:sp>
        <p:nvSpPr>
          <p:cNvPr id="42" name="TextBox 41"/>
          <p:cNvSpPr txBox="1"/>
          <p:nvPr/>
        </p:nvSpPr>
        <p:spPr>
          <a:xfrm>
            <a:off x="8368737" y="4306983"/>
            <a:ext cx="885409" cy="369332"/>
          </a:xfrm>
          <a:prstGeom prst="rect">
            <a:avLst/>
          </a:prstGeom>
          <a:noFill/>
        </p:spPr>
        <p:txBody>
          <a:bodyPr wrap="square" rtlCol="0">
            <a:spAutoFit/>
          </a:bodyPr>
          <a:lstStyle/>
          <a:p>
            <a:r>
              <a:rPr lang="ko-KR" altLang="en-US" dirty="0" smtClean="0">
                <a:latin typeface="빙그레체" panose="02030503000000000000" pitchFamily="18" charset="-127"/>
                <a:ea typeface="빙그레체" panose="02030503000000000000" pitchFamily="18" charset="-127"/>
                <a:cs typeface="THE선인장" panose="02020603020101020101" pitchFamily="18" charset="-127"/>
              </a:rPr>
              <a:t>수험서</a:t>
            </a:r>
            <a:endParaRPr lang="ko-KR" altLang="en-US" dirty="0">
              <a:latin typeface="빙그레체" panose="02030503000000000000" pitchFamily="18" charset="-127"/>
              <a:ea typeface="빙그레체" panose="02030503000000000000" pitchFamily="18" charset="-127"/>
              <a:cs typeface="THE선인장" panose="02020603020101020101" pitchFamily="18" charset="-127"/>
            </a:endParaRPr>
          </a:p>
        </p:txBody>
      </p:sp>
      <p:sp>
        <p:nvSpPr>
          <p:cNvPr id="45" name="TextBox 44"/>
          <p:cNvSpPr txBox="1"/>
          <p:nvPr/>
        </p:nvSpPr>
        <p:spPr>
          <a:xfrm>
            <a:off x="8331928" y="5059203"/>
            <a:ext cx="885409" cy="369332"/>
          </a:xfrm>
          <a:prstGeom prst="rect">
            <a:avLst/>
          </a:prstGeom>
          <a:noFill/>
        </p:spPr>
        <p:txBody>
          <a:bodyPr wrap="square" rtlCol="0">
            <a:spAutoFit/>
          </a:bodyPr>
          <a:lstStyle/>
          <a:p>
            <a:pPr algn="ctr"/>
            <a:r>
              <a:rPr lang="ko-KR" altLang="en-US" dirty="0" err="1" smtClean="0">
                <a:latin typeface="빙그레체" panose="02030503000000000000" pitchFamily="18" charset="-127"/>
                <a:ea typeface="빙그레체" panose="02030503000000000000" pitchFamily="18" charset="-127"/>
              </a:rPr>
              <a:t>인강</a:t>
            </a:r>
            <a:endParaRPr lang="ko-KR" altLang="en-US" dirty="0">
              <a:latin typeface="빙그레체" panose="02030503000000000000" pitchFamily="18" charset="-127"/>
              <a:ea typeface="빙그레체" panose="02030503000000000000" pitchFamily="18" charset="-127"/>
            </a:endParaRPr>
          </a:p>
        </p:txBody>
      </p:sp>
      <p:sp>
        <p:nvSpPr>
          <p:cNvPr id="31" name="TextBox 30"/>
          <p:cNvSpPr txBox="1"/>
          <p:nvPr/>
        </p:nvSpPr>
        <p:spPr>
          <a:xfrm>
            <a:off x="7724948" y="6860067"/>
            <a:ext cx="4264504" cy="3426766"/>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2869" y="4126969"/>
            <a:ext cx="1629002" cy="638264"/>
          </a:xfrm>
          <a:prstGeom prst="rect">
            <a:avLst/>
          </a:prstGeom>
        </p:spPr>
      </p:pic>
      <p:pic>
        <p:nvPicPr>
          <p:cNvPr id="4" name="그림 3"/>
          <p:cNvPicPr>
            <a:picLocks noChangeAspect="1"/>
          </p:cNvPicPr>
          <p:nvPr/>
        </p:nvPicPr>
        <p:blipFill>
          <a:blip r:embed="rId11"/>
          <a:stretch>
            <a:fillRect/>
          </a:stretch>
        </p:blipFill>
        <p:spPr>
          <a:xfrm>
            <a:off x="8660748" y="0"/>
            <a:ext cx="3328704" cy="1377815"/>
          </a:xfrm>
          <a:prstGeom prst="rect">
            <a:avLst/>
          </a:prstGeom>
        </p:spPr>
      </p:pic>
      <p:pic>
        <p:nvPicPr>
          <p:cNvPr id="8" name="그림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9072" y="4854150"/>
            <a:ext cx="2372056" cy="685896"/>
          </a:xfrm>
          <a:prstGeom prst="rect">
            <a:avLst/>
          </a:prstGeom>
        </p:spPr>
      </p:pic>
    </p:spTree>
    <p:extLst>
      <p:ext uri="{BB962C8B-B14F-4D97-AF65-F5344CB8AC3E}">
        <p14:creationId xmlns:p14="http://schemas.microsoft.com/office/powerpoint/2010/main" val="149829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0"/>
                                  </p:iterate>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100"/>
                                  </p:iterate>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 grpId="0" animBg="1"/>
      <p:bldP spid="11" grpId="0" animBg="1"/>
      <p:bldP spid="15" grpId="0" animBg="1"/>
      <p:bldP spid="30" grpId="0"/>
      <p:bldP spid="34" grpId="0" animBg="1"/>
      <p:bldP spid="36" grpId="0" animBg="1"/>
      <p:bldP spid="40" grpId="0"/>
      <p:bldP spid="42"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6119994"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3.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사업화 추진 계획</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2" name="그림 1"/>
          <p:cNvPicPr>
            <a:picLocks noChangeAspect="1"/>
          </p:cNvPicPr>
          <p:nvPr/>
        </p:nvPicPr>
        <p:blipFill>
          <a:blip r:embed="rId5"/>
          <a:stretch>
            <a:fillRect/>
          </a:stretch>
        </p:blipFill>
        <p:spPr>
          <a:xfrm>
            <a:off x="406374" y="2653844"/>
            <a:ext cx="5689626" cy="2978911"/>
          </a:xfrm>
          <a:prstGeom prst="rect">
            <a:avLst/>
          </a:prstGeom>
        </p:spPr>
      </p:pic>
      <p:pic>
        <p:nvPicPr>
          <p:cNvPr id="16" name="그림 15"/>
          <p:cNvPicPr>
            <a:picLocks noChangeAspect="1"/>
          </p:cNvPicPr>
          <p:nvPr/>
        </p:nvPicPr>
        <p:blipFill>
          <a:blip r:embed="rId5"/>
          <a:stretch>
            <a:fillRect/>
          </a:stretch>
        </p:blipFill>
        <p:spPr>
          <a:xfrm>
            <a:off x="6096000" y="2653843"/>
            <a:ext cx="5689626" cy="2978911"/>
          </a:xfrm>
          <a:prstGeom prst="rect">
            <a:avLst/>
          </a:prstGeom>
        </p:spPr>
      </p:pic>
      <p:sp>
        <p:nvSpPr>
          <p:cNvPr id="7" name="직사각형 6"/>
          <p:cNvSpPr/>
          <p:nvPr/>
        </p:nvSpPr>
        <p:spPr>
          <a:xfrm>
            <a:off x="406374" y="1882101"/>
            <a:ext cx="1217000" cy="707886"/>
          </a:xfrm>
          <a:prstGeom prst="rect">
            <a:avLst/>
          </a:prstGeom>
        </p:spPr>
        <p:txBody>
          <a:bodyPr wrap="none">
            <a:spAutoFit/>
          </a:bodyPr>
          <a:lstStyle/>
          <a:p>
            <a:r>
              <a:rPr lang="en-US" altLang="ko-KR" sz="4000" dirty="0" smtClean="0">
                <a:solidFill>
                  <a:srgbClr val="F56663"/>
                </a:solidFill>
                <a:effectLst>
                  <a:outerShdw blurRad="38100" dist="38100" dir="2700000" algn="tl">
                    <a:srgbClr val="000000">
                      <a:alpha val="43137"/>
                    </a:srgbClr>
                  </a:outerShdw>
                </a:effectLst>
                <a:latin typeface="타이포_크레파스 M" panose="02020503020101020101" pitchFamily="18" charset="-127"/>
                <a:ea typeface="타이포_크레파스 M" panose="02020503020101020101" pitchFamily="18" charset="-127"/>
                <a:cs typeface="THE선인장" panose="02020603020101020101" pitchFamily="18" charset="-127"/>
              </a:rPr>
              <a:t>11</a:t>
            </a:r>
            <a:r>
              <a:rPr lang="ko-KR" altLang="en-US" sz="4000" dirty="0" smtClean="0">
                <a:solidFill>
                  <a:srgbClr val="F56663"/>
                </a:solidFill>
                <a:effectLst>
                  <a:outerShdw blurRad="38100" dist="38100" dir="2700000" algn="tl">
                    <a:srgbClr val="000000">
                      <a:alpha val="43137"/>
                    </a:srgbClr>
                  </a:outerShdw>
                </a:effectLst>
                <a:latin typeface="타이포_크레파스 M" panose="02020503020101020101" pitchFamily="18" charset="-127"/>
                <a:ea typeface="타이포_크레파스 M" panose="02020503020101020101" pitchFamily="18" charset="-127"/>
                <a:cs typeface="THE선인장" panose="02020603020101020101" pitchFamily="18" charset="-127"/>
              </a:rPr>
              <a:t>월</a:t>
            </a:r>
            <a:endParaRPr lang="ko-KR" altLang="en-US" sz="4000" dirty="0">
              <a:latin typeface="타이포_크레파스 M" panose="02020503020101020101" pitchFamily="18" charset="-127"/>
              <a:ea typeface="타이포_크레파스 M" panose="02020503020101020101" pitchFamily="18" charset="-127"/>
            </a:endParaRPr>
          </a:p>
        </p:txBody>
      </p:sp>
      <p:sp>
        <p:nvSpPr>
          <p:cNvPr id="17" name="직사각형 16"/>
          <p:cNvSpPr/>
          <p:nvPr/>
        </p:nvSpPr>
        <p:spPr>
          <a:xfrm>
            <a:off x="6096000" y="1882101"/>
            <a:ext cx="1217000" cy="707886"/>
          </a:xfrm>
          <a:prstGeom prst="rect">
            <a:avLst/>
          </a:prstGeom>
        </p:spPr>
        <p:txBody>
          <a:bodyPr wrap="none">
            <a:spAutoFit/>
          </a:bodyPr>
          <a:lstStyle/>
          <a:p>
            <a:r>
              <a:rPr lang="en-US" altLang="ko-KR" sz="4000" dirty="0" smtClean="0">
                <a:solidFill>
                  <a:srgbClr val="F56663"/>
                </a:solidFill>
                <a:effectLst>
                  <a:outerShdw blurRad="38100" dist="38100" dir="2700000" algn="tl">
                    <a:srgbClr val="000000">
                      <a:alpha val="43137"/>
                    </a:srgbClr>
                  </a:outerShdw>
                </a:effectLst>
                <a:latin typeface="타이포_크레파스 M" panose="02020503020101020101" pitchFamily="18" charset="-127"/>
                <a:ea typeface="타이포_크레파스 M" panose="02020503020101020101" pitchFamily="18" charset="-127"/>
                <a:cs typeface="THE선인장" panose="02020603020101020101" pitchFamily="18" charset="-127"/>
              </a:rPr>
              <a:t>12</a:t>
            </a:r>
            <a:r>
              <a:rPr lang="ko-KR" altLang="en-US" sz="4000" dirty="0" smtClean="0">
                <a:solidFill>
                  <a:srgbClr val="F56663"/>
                </a:solidFill>
                <a:effectLst>
                  <a:outerShdw blurRad="38100" dist="38100" dir="2700000" algn="tl">
                    <a:srgbClr val="000000">
                      <a:alpha val="43137"/>
                    </a:srgbClr>
                  </a:outerShdw>
                </a:effectLst>
                <a:latin typeface="타이포_크레파스 M" panose="02020503020101020101" pitchFamily="18" charset="-127"/>
                <a:ea typeface="타이포_크레파스 M" panose="02020503020101020101" pitchFamily="18" charset="-127"/>
                <a:cs typeface="THE선인장" panose="02020603020101020101" pitchFamily="18" charset="-127"/>
              </a:rPr>
              <a:t>월</a:t>
            </a:r>
            <a:endParaRPr lang="ko-KR" altLang="en-US" sz="4000" dirty="0">
              <a:latin typeface="타이포_크레파스 M" panose="02020503020101020101" pitchFamily="18" charset="-127"/>
              <a:ea typeface="타이포_크레파스 M" panose="02020503020101020101" pitchFamily="18" charset="-127"/>
            </a:endParaRPr>
          </a:p>
        </p:txBody>
      </p:sp>
      <p:pic>
        <p:nvPicPr>
          <p:cNvPr id="9" name="그림 8"/>
          <p:cNvPicPr>
            <a:picLocks noChangeAspect="1"/>
          </p:cNvPicPr>
          <p:nvPr/>
        </p:nvPicPr>
        <p:blipFill rotWithShape="1">
          <a:blip r:embed="rId6"/>
          <a:srcRect l="2915" t="-1" r="2706" b="694"/>
          <a:stretch/>
        </p:blipFill>
        <p:spPr>
          <a:xfrm>
            <a:off x="532408" y="4502702"/>
            <a:ext cx="5406477" cy="220431"/>
          </a:xfrm>
          <a:prstGeom prst="rect">
            <a:avLst/>
          </a:prstGeom>
        </p:spPr>
      </p:pic>
      <p:sp>
        <p:nvSpPr>
          <p:cNvPr id="18" name="TextBox 17"/>
          <p:cNvSpPr txBox="1"/>
          <p:nvPr/>
        </p:nvSpPr>
        <p:spPr>
          <a:xfrm>
            <a:off x="458457" y="4205231"/>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11</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4</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sp>
        <p:nvSpPr>
          <p:cNvPr id="29" name="TextBox 28"/>
          <p:cNvSpPr txBox="1"/>
          <p:nvPr/>
        </p:nvSpPr>
        <p:spPr>
          <a:xfrm>
            <a:off x="406374" y="4835938"/>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11</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a:solidFill>
                  <a:schemeClr val="tx1">
                    <a:lumMod val="75000"/>
                    <a:lumOff val="25000"/>
                  </a:schemeClr>
                </a:solidFill>
                <a:latin typeface="a아시아헤드1" panose="02020600000000000000" pitchFamily="18" charset="-127"/>
                <a:ea typeface="a아시아헤드1" panose="02020600000000000000" pitchFamily="18" charset="-127"/>
              </a:rPr>
              <a:t>5</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pic>
        <p:nvPicPr>
          <p:cNvPr id="31" name="그림 30"/>
          <p:cNvPicPr>
            <a:picLocks noChangeAspect="1"/>
          </p:cNvPicPr>
          <p:nvPr/>
        </p:nvPicPr>
        <p:blipFill rotWithShape="1">
          <a:blip r:embed="rId6"/>
          <a:srcRect l="2915" t="-1" r="2706" b="694"/>
          <a:stretch/>
        </p:blipFill>
        <p:spPr>
          <a:xfrm>
            <a:off x="532408" y="5152156"/>
            <a:ext cx="3021498" cy="239976"/>
          </a:xfrm>
          <a:prstGeom prst="rect">
            <a:avLst/>
          </a:prstGeom>
        </p:spPr>
      </p:pic>
      <p:sp>
        <p:nvSpPr>
          <p:cNvPr id="22" name="TextBox 21"/>
          <p:cNvSpPr txBox="1"/>
          <p:nvPr/>
        </p:nvSpPr>
        <p:spPr>
          <a:xfrm>
            <a:off x="2043157" y="4429814"/>
            <a:ext cx="3476291" cy="338554"/>
          </a:xfrm>
          <a:prstGeom prst="rect">
            <a:avLst/>
          </a:prstGeom>
          <a:noFill/>
        </p:spPr>
        <p:txBody>
          <a:bodyPr wrap="square" rtlCol="0">
            <a:spAutoFit/>
          </a:bodyPr>
          <a:lstStyle/>
          <a:p>
            <a:r>
              <a:rPr lang="ko-KR" altLang="en-US" sz="1600" dirty="0" smtClean="0">
                <a:latin typeface="a아시아헤드1" panose="02020600000000000000" pitchFamily="18" charset="-127"/>
                <a:ea typeface="a아시아헤드1" panose="02020600000000000000" pitchFamily="18" charset="-127"/>
              </a:rPr>
              <a:t>시장 분석 및 타깃 설정 구체화</a:t>
            </a:r>
            <a:endParaRPr lang="ko-KR" altLang="en-US" sz="1600" dirty="0">
              <a:latin typeface="a아시아헤드1" panose="02020600000000000000" pitchFamily="18" charset="-127"/>
              <a:ea typeface="a아시아헤드1" panose="02020600000000000000" pitchFamily="18" charset="-127"/>
            </a:endParaRPr>
          </a:p>
        </p:txBody>
      </p:sp>
      <p:pic>
        <p:nvPicPr>
          <p:cNvPr id="23" name="그림 22"/>
          <p:cNvPicPr>
            <a:picLocks noChangeAspect="1"/>
          </p:cNvPicPr>
          <p:nvPr/>
        </p:nvPicPr>
        <p:blipFill>
          <a:blip r:embed="rId7">
            <a:duotone>
              <a:schemeClr val="accent4">
                <a:shade val="45000"/>
                <a:satMod val="135000"/>
              </a:schemeClr>
              <a:prstClr val="white"/>
            </a:duotone>
          </a:blip>
          <a:stretch>
            <a:fillRect/>
          </a:stretch>
        </p:blipFill>
        <p:spPr>
          <a:xfrm>
            <a:off x="3648674" y="5152156"/>
            <a:ext cx="2290211" cy="239975"/>
          </a:xfrm>
          <a:prstGeom prst="rect">
            <a:avLst/>
          </a:prstGeom>
        </p:spPr>
      </p:pic>
      <p:pic>
        <p:nvPicPr>
          <p:cNvPr id="33" name="그림 32"/>
          <p:cNvPicPr>
            <a:picLocks noChangeAspect="1"/>
          </p:cNvPicPr>
          <p:nvPr/>
        </p:nvPicPr>
        <p:blipFill>
          <a:blip r:embed="rId7">
            <a:duotone>
              <a:schemeClr val="accent4">
                <a:shade val="45000"/>
                <a:satMod val="135000"/>
              </a:schemeClr>
              <a:prstClr val="white"/>
            </a:duotone>
          </a:blip>
          <a:stretch>
            <a:fillRect/>
          </a:stretch>
        </p:blipFill>
        <p:spPr>
          <a:xfrm>
            <a:off x="6210504" y="3207050"/>
            <a:ext cx="3114057" cy="222871"/>
          </a:xfrm>
          <a:prstGeom prst="rect">
            <a:avLst/>
          </a:prstGeom>
        </p:spPr>
      </p:pic>
      <p:sp>
        <p:nvSpPr>
          <p:cNvPr id="35" name="TextBox 34"/>
          <p:cNvSpPr txBox="1"/>
          <p:nvPr/>
        </p:nvSpPr>
        <p:spPr>
          <a:xfrm>
            <a:off x="6114868" y="2870254"/>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12</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sp>
        <p:nvSpPr>
          <p:cNvPr id="36" name="TextBox 35"/>
          <p:cNvSpPr txBox="1"/>
          <p:nvPr/>
        </p:nvSpPr>
        <p:spPr>
          <a:xfrm>
            <a:off x="6136675" y="3605268"/>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12</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a:solidFill>
                  <a:schemeClr val="tx1">
                    <a:lumMod val="75000"/>
                    <a:lumOff val="25000"/>
                  </a:schemeClr>
                </a:solidFill>
                <a:latin typeface="a아시아헤드1" panose="02020600000000000000" pitchFamily="18" charset="-127"/>
                <a:ea typeface="a아시아헤드1" panose="02020600000000000000" pitchFamily="18" charset="-127"/>
              </a:rPr>
              <a:t>2</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sp>
        <p:nvSpPr>
          <p:cNvPr id="37" name="TextBox 36"/>
          <p:cNvSpPr txBox="1"/>
          <p:nvPr/>
        </p:nvSpPr>
        <p:spPr>
          <a:xfrm>
            <a:off x="6156909" y="4225601"/>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12</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3</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sp>
        <p:nvSpPr>
          <p:cNvPr id="38" name="TextBox 37"/>
          <p:cNvSpPr txBox="1"/>
          <p:nvPr/>
        </p:nvSpPr>
        <p:spPr>
          <a:xfrm>
            <a:off x="6151052" y="4845934"/>
            <a:ext cx="1451728" cy="369332"/>
          </a:xfrm>
          <a:prstGeom prst="rect">
            <a:avLst/>
          </a:prstGeom>
          <a:noFill/>
        </p:spPr>
        <p:txBody>
          <a:bodyPr wrap="square" rtlCol="0">
            <a:spAutoFit/>
          </a:bodyPr>
          <a:lstStyle/>
          <a:p>
            <a:r>
              <a:rPr lang="en-US" altLang="ko-KR"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12</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월 </a:t>
            </a:r>
            <a:r>
              <a:rPr lang="en-US" altLang="ko-KR" b="1" dirty="0">
                <a:solidFill>
                  <a:schemeClr val="tx1">
                    <a:lumMod val="75000"/>
                    <a:lumOff val="25000"/>
                  </a:schemeClr>
                </a:solidFill>
                <a:latin typeface="a아시아헤드1" panose="02020600000000000000" pitchFamily="18" charset="-127"/>
                <a:ea typeface="a아시아헤드1" panose="02020600000000000000" pitchFamily="18" charset="-127"/>
              </a:rPr>
              <a:t>4</a:t>
            </a:r>
            <a:r>
              <a:rPr lang="ko-KR" altLang="en-US" b="1" dirty="0" smtClean="0">
                <a:solidFill>
                  <a:schemeClr val="tx1">
                    <a:lumMod val="75000"/>
                    <a:lumOff val="25000"/>
                  </a:schemeClr>
                </a:solidFill>
                <a:latin typeface="a아시아헤드1" panose="02020600000000000000" pitchFamily="18" charset="-127"/>
                <a:ea typeface="a아시아헤드1" panose="02020600000000000000" pitchFamily="18" charset="-127"/>
              </a:rPr>
              <a:t>주차 </a:t>
            </a:r>
            <a:endParaRPr lang="ko-KR" altLang="en-US" b="1" dirty="0">
              <a:solidFill>
                <a:schemeClr val="tx1">
                  <a:lumMod val="75000"/>
                  <a:lumOff val="25000"/>
                </a:schemeClr>
              </a:solidFill>
              <a:latin typeface="a아시아헤드1" panose="02020600000000000000" pitchFamily="18" charset="-127"/>
              <a:ea typeface="a아시아헤드1" panose="02020600000000000000" pitchFamily="18" charset="-127"/>
            </a:endParaRPr>
          </a:p>
        </p:txBody>
      </p:sp>
      <p:sp>
        <p:nvSpPr>
          <p:cNvPr id="40" name="TextBox 39"/>
          <p:cNvSpPr txBox="1"/>
          <p:nvPr/>
        </p:nvSpPr>
        <p:spPr>
          <a:xfrm>
            <a:off x="6114868" y="3139016"/>
            <a:ext cx="3476291" cy="338554"/>
          </a:xfrm>
          <a:prstGeom prst="rect">
            <a:avLst/>
          </a:prstGeom>
          <a:noFill/>
        </p:spPr>
        <p:txBody>
          <a:bodyPr wrap="square" rtlCol="0">
            <a:spAutoFit/>
          </a:bodyPr>
          <a:lstStyle/>
          <a:p>
            <a:r>
              <a:rPr lang="ko-KR" altLang="en-US" sz="1600" dirty="0" smtClean="0">
                <a:latin typeface="a아시아헤드1" panose="02020600000000000000" pitchFamily="18" charset="-127"/>
                <a:ea typeface="a아시아헤드1" panose="02020600000000000000" pitchFamily="18" charset="-127"/>
              </a:rPr>
              <a:t>디자인 </a:t>
            </a:r>
            <a:r>
              <a:rPr lang="ko-KR" altLang="en-US" sz="1600" dirty="0" err="1" smtClean="0">
                <a:latin typeface="a아시아헤드1" panose="02020600000000000000" pitchFamily="18" charset="-127"/>
                <a:ea typeface="a아시아헤드1" panose="02020600000000000000" pitchFamily="18" charset="-127"/>
              </a:rPr>
              <a:t>재구축</a:t>
            </a:r>
            <a:r>
              <a:rPr lang="ko-KR" altLang="en-US" sz="1600" dirty="0" smtClean="0">
                <a:latin typeface="a아시아헤드1" panose="02020600000000000000" pitchFamily="18" charset="-127"/>
                <a:ea typeface="a아시아헤드1" panose="02020600000000000000" pitchFamily="18" charset="-127"/>
              </a:rPr>
              <a:t> 및 </a:t>
            </a:r>
            <a:r>
              <a:rPr lang="en-US" altLang="ko-KR" sz="1600" dirty="0" smtClean="0">
                <a:latin typeface="a아시아헤드1" panose="02020600000000000000" pitchFamily="18" charset="-127"/>
                <a:ea typeface="a아시아헤드1" panose="02020600000000000000" pitchFamily="18" charset="-127"/>
              </a:rPr>
              <a:t>1</a:t>
            </a:r>
            <a:r>
              <a:rPr lang="ko-KR" altLang="en-US" sz="1600" dirty="0" smtClean="0">
                <a:latin typeface="a아시아헤드1" panose="02020600000000000000" pitchFamily="18" charset="-127"/>
                <a:ea typeface="a아시아헤드1" panose="02020600000000000000" pitchFamily="18" charset="-127"/>
              </a:rPr>
              <a:t>차 </a:t>
            </a:r>
            <a:r>
              <a:rPr lang="ko-KR" altLang="en-US" sz="1600" dirty="0" err="1" smtClean="0">
                <a:latin typeface="a아시아헤드1" panose="02020600000000000000" pitchFamily="18" charset="-127"/>
                <a:ea typeface="a아시아헤드1" panose="02020600000000000000" pitchFamily="18" charset="-127"/>
              </a:rPr>
              <a:t>프로토</a:t>
            </a:r>
            <a:r>
              <a:rPr lang="ko-KR" altLang="en-US" sz="1600" dirty="0" smtClean="0">
                <a:latin typeface="a아시아헤드1" panose="02020600000000000000" pitchFamily="18" charset="-127"/>
                <a:ea typeface="a아시아헤드1" panose="02020600000000000000" pitchFamily="18" charset="-127"/>
              </a:rPr>
              <a:t> 타입 보충</a:t>
            </a:r>
            <a:endParaRPr lang="ko-KR" altLang="en-US" sz="1600" dirty="0">
              <a:latin typeface="a아시아헤드1" panose="02020600000000000000" pitchFamily="18" charset="-127"/>
              <a:ea typeface="a아시아헤드1" panose="02020600000000000000" pitchFamily="18" charset="-127"/>
            </a:endParaRPr>
          </a:p>
        </p:txBody>
      </p:sp>
      <p:pic>
        <p:nvPicPr>
          <p:cNvPr id="41" name="그림 40"/>
          <p:cNvPicPr>
            <a:picLocks noChangeAspect="1"/>
          </p:cNvPicPr>
          <p:nvPr/>
        </p:nvPicPr>
        <p:blipFill>
          <a:blip r:embed="rId7">
            <a:duotone>
              <a:prstClr val="black"/>
              <a:schemeClr val="accent6">
                <a:tint val="45000"/>
                <a:satMod val="400000"/>
              </a:schemeClr>
            </a:duotone>
          </a:blip>
          <a:stretch>
            <a:fillRect/>
          </a:stretch>
        </p:blipFill>
        <p:spPr>
          <a:xfrm>
            <a:off x="9324562" y="3217869"/>
            <a:ext cx="2290211" cy="239975"/>
          </a:xfrm>
          <a:prstGeom prst="rect">
            <a:avLst/>
          </a:prstGeom>
        </p:spPr>
      </p:pic>
      <p:pic>
        <p:nvPicPr>
          <p:cNvPr id="42" name="그림 41"/>
          <p:cNvPicPr>
            <a:picLocks noChangeAspect="1"/>
          </p:cNvPicPr>
          <p:nvPr/>
        </p:nvPicPr>
        <p:blipFill>
          <a:blip r:embed="rId7">
            <a:duotone>
              <a:prstClr val="black"/>
              <a:schemeClr val="accent6">
                <a:tint val="45000"/>
                <a:satMod val="400000"/>
              </a:schemeClr>
            </a:duotone>
          </a:blip>
          <a:stretch>
            <a:fillRect/>
          </a:stretch>
        </p:blipFill>
        <p:spPr>
          <a:xfrm>
            <a:off x="6183322" y="3938688"/>
            <a:ext cx="5431451" cy="211259"/>
          </a:xfrm>
          <a:prstGeom prst="rect">
            <a:avLst/>
          </a:prstGeom>
        </p:spPr>
      </p:pic>
      <p:pic>
        <p:nvPicPr>
          <p:cNvPr id="43" name="그림 42"/>
          <p:cNvPicPr>
            <a:picLocks noChangeAspect="1"/>
          </p:cNvPicPr>
          <p:nvPr/>
        </p:nvPicPr>
        <p:blipFill>
          <a:blip r:embed="rId7">
            <a:duotone>
              <a:schemeClr val="accent1">
                <a:shade val="45000"/>
                <a:satMod val="135000"/>
              </a:schemeClr>
              <a:prstClr val="white"/>
            </a:duotone>
          </a:blip>
          <a:stretch>
            <a:fillRect/>
          </a:stretch>
        </p:blipFill>
        <p:spPr>
          <a:xfrm>
            <a:off x="6206531" y="4584460"/>
            <a:ext cx="5431451" cy="211259"/>
          </a:xfrm>
          <a:prstGeom prst="rect">
            <a:avLst/>
          </a:prstGeom>
        </p:spPr>
      </p:pic>
      <p:pic>
        <p:nvPicPr>
          <p:cNvPr id="44" name="그림 43"/>
          <p:cNvPicPr>
            <a:picLocks noChangeAspect="1"/>
          </p:cNvPicPr>
          <p:nvPr/>
        </p:nvPicPr>
        <p:blipFill>
          <a:blip r:embed="rId7">
            <a:duotone>
              <a:prstClr val="black"/>
              <a:schemeClr val="tx2">
                <a:tint val="45000"/>
                <a:satMod val="400000"/>
              </a:schemeClr>
            </a:duotone>
          </a:blip>
          <a:stretch>
            <a:fillRect/>
          </a:stretch>
        </p:blipFill>
        <p:spPr>
          <a:xfrm>
            <a:off x="6174160" y="5205270"/>
            <a:ext cx="5431451" cy="211259"/>
          </a:xfrm>
          <a:prstGeom prst="rect">
            <a:avLst/>
          </a:prstGeom>
        </p:spPr>
      </p:pic>
      <p:sp>
        <p:nvSpPr>
          <p:cNvPr id="45" name="TextBox 44"/>
          <p:cNvSpPr txBox="1"/>
          <p:nvPr/>
        </p:nvSpPr>
        <p:spPr>
          <a:xfrm>
            <a:off x="7132757" y="3854187"/>
            <a:ext cx="3476291" cy="338554"/>
          </a:xfrm>
          <a:prstGeom prst="rect">
            <a:avLst/>
          </a:prstGeom>
          <a:noFill/>
        </p:spPr>
        <p:txBody>
          <a:bodyPr wrap="square" rtlCol="0">
            <a:spAutoFit/>
          </a:bodyPr>
          <a:lstStyle/>
          <a:p>
            <a:r>
              <a:rPr lang="ko-KR" altLang="en-US" sz="1600" dirty="0" smtClean="0">
                <a:latin typeface="a아시아헤드1" panose="02020600000000000000" pitchFamily="18" charset="-127"/>
                <a:ea typeface="a아시아헤드1" panose="02020600000000000000" pitchFamily="18" charset="-127"/>
              </a:rPr>
              <a:t>홍보 방안 설정 및 </a:t>
            </a:r>
            <a:r>
              <a:rPr lang="en-US" altLang="ko-KR" sz="1600" dirty="0" smtClean="0">
                <a:latin typeface="a아시아헤드1" panose="02020600000000000000" pitchFamily="18" charset="-127"/>
                <a:ea typeface="a아시아헤드1" panose="02020600000000000000" pitchFamily="18" charset="-127"/>
              </a:rPr>
              <a:t>1</a:t>
            </a:r>
            <a:r>
              <a:rPr lang="ko-KR" altLang="en-US" sz="1600" dirty="0" smtClean="0">
                <a:latin typeface="a아시아헤드1" panose="02020600000000000000" pitchFamily="18" charset="-127"/>
                <a:ea typeface="a아시아헤드1" panose="02020600000000000000" pitchFamily="18" charset="-127"/>
              </a:rPr>
              <a:t>차 </a:t>
            </a:r>
            <a:r>
              <a:rPr lang="ko-KR" altLang="en-US" sz="1600" dirty="0" err="1" smtClean="0">
                <a:latin typeface="a아시아헤드1" panose="02020600000000000000" pitchFamily="18" charset="-127"/>
                <a:ea typeface="a아시아헤드1" panose="02020600000000000000" pitchFamily="18" charset="-127"/>
              </a:rPr>
              <a:t>프로토</a:t>
            </a:r>
            <a:r>
              <a:rPr lang="ko-KR" altLang="en-US" sz="1600" dirty="0" smtClean="0">
                <a:latin typeface="a아시아헤드1" panose="02020600000000000000" pitchFamily="18" charset="-127"/>
                <a:ea typeface="a아시아헤드1" panose="02020600000000000000" pitchFamily="18" charset="-127"/>
              </a:rPr>
              <a:t> 타입 배포</a:t>
            </a:r>
            <a:endParaRPr lang="ko-KR" altLang="en-US" sz="1600" dirty="0">
              <a:latin typeface="a아시아헤드1" panose="02020600000000000000" pitchFamily="18" charset="-127"/>
              <a:ea typeface="a아시아헤드1" panose="02020600000000000000" pitchFamily="18" charset="-127"/>
            </a:endParaRPr>
          </a:p>
        </p:txBody>
      </p:sp>
      <p:sp>
        <p:nvSpPr>
          <p:cNvPr id="46" name="TextBox 45"/>
          <p:cNvSpPr txBox="1"/>
          <p:nvPr/>
        </p:nvSpPr>
        <p:spPr>
          <a:xfrm>
            <a:off x="6993376" y="4497466"/>
            <a:ext cx="4049762" cy="338554"/>
          </a:xfrm>
          <a:prstGeom prst="rect">
            <a:avLst/>
          </a:prstGeom>
          <a:noFill/>
        </p:spPr>
        <p:txBody>
          <a:bodyPr wrap="square" rtlCol="0">
            <a:spAutoFit/>
          </a:bodyPr>
          <a:lstStyle/>
          <a:p>
            <a:r>
              <a:rPr lang="en-US" altLang="ko-KR" sz="1600" dirty="0" smtClean="0">
                <a:latin typeface="a아시아헤드1" panose="02020600000000000000" pitchFamily="18" charset="-127"/>
                <a:ea typeface="a아시아헤드1" panose="02020600000000000000" pitchFamily="18" charset="-127"/>
              </a:rPr>
              <a:t>1</a:t>
            </a:r>
            <a:r>
              <a:rPr lang="ko-KR" altLang="en-US" sz="1600" dirty="0" smtClean="0">
                <a:latin typeface="a아시아헤드1" panose="02020600000000000000" pitchFamily="18" charset="-127"/>
                <a:ea typeface="a아시아헤드1" panose="02020600000000000000" pitchFamily="18" charset="-127"/>
              </a:rPr>
              <a:t>차 </a:t>
            </a:r>
            <a:r>
              <a:rPr lang="ko-KR" altLang="en-US" sz="1600" dirty="0" err="1" smtClean="0">
                <a:latin typeface="a아시아헤드1" panose="02020600000000000000" pitchFamily="18" charset="-127"/>
                <a:ea typeface="a아시아헤드1" panose="02020600000000000000" pitchFamily="18" charset="-127"/>
              </a:rPr>
              <a:t>프로토</a:t>
            </a:r>
            <a:r>
              <a:rPr lang="ko-KR" altLang="en-US" sz="1600" dirty="0" smtClean="0">
                <a:latin typeface="a아시아헤드1" panose="02020600000000000000" pitchFamily="18" charset="-127"/>
                <a:ea typeface="a아시아헤드1" panose="02020600000000000000" pitchFamily="18" charset="-127"/>
              </a:rPr>
              <a:t> 타입 계획 및 </a:t>
            </a:r>
            <a:r>
              <a:rPr lang="en-US" altLang="ko-KR" sz="1600" dirty="0" smtClean="0">
                <a:latin typeface="a아시아헤드1" panose="02020600000000000000" pitchFamily="18" charset="-127"/>
                <a:ea typeface="a아시아헤드1" panose="02020600000000000000" pitchFamily="18" charset="-127"/>
              </a:rPr>
              <a:t>2</a:t>
            </a:r>
            <a:r>
              <a:rPr lang="ko-KR" altLang="en-US" sz="1600" dirty="0" smtClean="0">
                <a:latin typeface="a아시아헤드1" panose="02020600000000000000" pitchFamily="18" charset="-127"/>
                <a:ea typeface="a아시아헤드1" panose="02020600000000000000" pitchFamily="18" charset="-127"/>
              </a:rPr>
              <a:t>차 </a:t>
            </a:r>
            <a:r>
              <a:rPr lang="ko-KR" altLang="en-US" sz="1600" dirty="0" err="1" smtClean="0">
                <a:latin typeface="a아시아헤드1" panose="02020600000000000000" pitchFamily="18" charset="-127"/>
                <a:ea typeface="a아시아헤드1" panose="02020600000000000000" pitchFamily="18" charset="-127"/>
              </a:rPr>
              <a:t>프로토</a:t>
            </a:r>
            <a:r>
              <a:rPr lang="ko-KR" altLang="en-US" sz="1600" dirty="0" smtClean="0">
                <a:latin typeface="a아시아헤드1" panose="02020600000000000000" pitchFamily="18" charset="-127"/>
                <a:ea typeface="a아시아헤드1" panose="02020600000000000000" pitchFamily="18" charset="-127"/>
              </a:rPr>
              <a:t> 타입 설정</a:t>
            </a:r>
            <a:endParaRPr lang="ko-KR" altLang="en-US" sz="1600" dirty="0">
              <a:latin typeface="a아시아헤드1" panose="02020600000000000000" pitchFamily="18" charset="-127"/>
              <a:ea typeface="a아시아헤드1" panose="02020600000000000000" pitchFamily="18" charset="-127"/>
            </a:endParaRPr>
          </a:p>
        </p:txBody>
      </p:sp>
      <p:sp>
        <p:nvSpPr>
          <p:cNvPr id="47" name="TextBox 46"/>
          <p:cNvSpPr txBox="1"/>
          <p:nvPr/>
        </p:nvSpPr>
        <p:spPr>
          <a:xfrm>
            <a:off x="7739721" y="5132983"/>
            <a:ext cx="4049762" cy="338554"/>
          </a:xfrm>
          <a:prstGeom prst="rect">
            <a:avLst/>
          </a:prstGeom>
          <a:noFill/>
        </p:spPr>
        <p:txBody>
          <a:bodyPr wrap="square" rtlCol="0">
            <a:spAutoFit/>
          </a:bodyPr>
          <a:lstStyle/>
          <a:p>
            <a:r>
              <a:rPr lang="ko-KR" altLang="en-US" sz="1600" dirty="0" smtClean="0">
                <a:latin typeface="a아시아헤드1" panose="02020600000000000000" pitchFamily="18" charset="-127"/>
                <a:ea typeface="a아시아헤드1" panose="02020600000000000000" pitchFamily="18" charset="-127"/>
              </a:rPr>
              <a:t>프로모션 설계 및 시행</a:t>
            </a:r>
            <a:endParaRPr lang="ko-KR" altLang="en-US" sz="1600" dirty="0">
              <a:latin typeface="a아시아헤드1" panose="02020600000000000000" pitchFamily="18" charset="-127"/>
              <a:ea typeface="a아시아헤드1" panose="02020600000000000000" pitchFamily="18" charset="-127"/>
            </a:endParaRPr>
          </a:p>
        </p:txBody>
      </p:sp>
    </p:spTree>
    <p:extLst>
      <p:ext uri="{BB962C8B-B14F-4D97-AF65-F5344CB8AC3E}">
        <p14:creationId xmlns:p14="http://schemas.microsoft.com/office/powerpoint/2010/main" val="11300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0" grpId="0"/>
      <p:bldP spid="45" grpId="0"/>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5901727"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3.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사업화 추진 계획</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54" name="TextBox 53"/>
          <p:cNvSpPr txBox="1"/>
          <p:nvPr/>
        </p:nvSpPr>
        <p:spPr>
          <a:xfrm rot="448550">
            <a:off x="3667180" y="2767963"/>
            <a:ext cx="4264504" cy="3426766"/>
          </a:xfrm>
          <a:prstGeom prst="rect">
            <a:avLst/>
          </a:prstGeom>
          <a:noFill/>
        </p:spPr>
        <p:txBody>
          <a:bodyPr wrap="square" rtlCol="0">
            <a:spAutoFit/>
          </a:bodyPr>
          <a:lstStyle/>
          <a:p>
            <a:endParaRPr lang="ko-KR" altLang="en-US" dirty="0"/>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5"/>
          <a:stretch>
            <a:fillRect/>
          </a:stretch>
        </p:blipFill>
        <p:spPr>
          <a:xfrm>
            <a:off x="5436682" y="2630359"/>
            <a:ext cx="6647074" cy="4108828"/>
          </a:xfrm>
          <a:prstGeom prst="rect">
            <a:avLst/>
          </a:prstGeom>
        </p:spPr>
      </p:pic>
      <p:sp>
        <p:nvSpPr>
          <p:cNvPr id="11" name="TextBox 10"/>
          <p:cNvSpPr txBox="1"/>
          <p:nvPr/>
        </p:nvSpPr>
        <p:spPr>
          <a:xfrm>
            <a:off x="6627821" y="2312218"/>
            <a:ext cx="4065853" cy="523220"/>
          </a:xfrm>
          <a:prstGeom prst="rect">
            <a:avLst/>
          </a:prstGeom>
          <a:noFill/>
        </p:spPr>
        <p:txBody>
          <a:bodyPr wrap="square" rtlCol="0">
            <a:spAutoFit/>
          </a:bodyPr>
          <a:lstStyle/>
          <a:p>
            <a:pPr algn="ctr"/>
            <a:r>
              <a:rPr lang="ko-KR" altLang="en-US" sz="2800" dirty="0" smtClean="0">
                <a:latin typeface="a아시아헤드1" panose="02020600000000000000" pitchFamily="18" charset="-127"/>
                <a:ea typeface="a아시아헤드1" panose="02020600000000000000" pitchFamily="18" charset="-127"/>
              </a:rPr>
              <a:t>대표 사례</a:t>
            </a:r>
            <a:r>
              <a:rPr lang="en-US" altLang="ko-KR" sz="2800" dirty="0" smtClean="0">
                <a:latin typeface="a아시아헤드1" panose="02020600000000000000" pitchFamily="18" charset="-127"/>
                <a:ea typeface="a아시아헤드1" panose="02020600000000000000" pitchFamily="18" charset="-127"/>
              </a:rPr>
              <a:t>:</a:t>
            </a:r>
            <a:r>
              <a:rPr lang="ko-KR" altLang="en-US" sz="2800" dirty="0" smtClean="0">
                <a:latin typeface="a아시아헤드1" panose="02020600000000000000" pitchFamily="18" charset="-127"/>
                <a:ea typeface="a아시아헤드1" panose="02020600000000000000" pitchFamily="18" charset="-127"/>
              </a:rPr>
              <a:t> </a:t>
            </a:r>
            <a:r>
              <a:rPr lang="ko-KR" altLang="en-US" sz="2800" dirty="0" err="1" smtClean="0">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에브리</a:t>
            </a:r>
            <a:r>
              <a:rPr lang="ko-KR" altLang="en-US" sz="2800" dirty="0" smtClean="0">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타임</a:t>
            </a:r>
            <a:r>
              <a:rPr lang="ko-KR" altLang="en-US" sz="2400" dirty="0" smtClean="0">
                <a:effectLst>
                  <a:outerShdw blurRad="38100" dist="38100" dir="2700000" algn="tl">
                    <a:srgbClr val="000000">
                      <a:alpha val="43137"/>
                    </a:srgbClr>
                  </a:outerShdw>
                </a:effectLst>
              </a:rPr>
              <a:t> </a:t>
            </a:r>
            <a:endParaRPr lang="ko-KR" altLang="en-US" sz="2400" dirty="0">
              <a:effectLst>
                <a:outerShdw blurRad="38100" dist="38100" dir="2700000" algn="tl">
                  <a:srgbClr val="000000">
                    <a:alpha val="43137"/>
                  </a:srgbClr>
                </a:outerShdw>
              </a:effectLst>
            </a:endParaRPr>
          </a:p>
        </p:txBody>
      </p:sp>
      <p:pic>
        <p:nvPicPr>
          <p:cNvPr id="2" name="그림 1"/>
          <p:cNvPicPr>
            <a:picLocks noChangeAspect="1"/>
          </p:cNvPicPr>
          <p:nvPr/>
        </p:nvPicPr>
        <p:blipFill>
          <a:blip r:embed="rId6"/>
          <a:stretch>
            <a:fillRect/>
          </a:stretch>
        </p:blipFill>
        <p:spPr>
          <a:xfrm>
            <a:off x="810107" y="2281541"/>
            <a:ext cx="4541914" cy="3810330"/>
          </a:xfrm>
          <a:prstGeom prst="rect">
            <a:avLst/>
          </a:prstGeom>
        </p:spPr>
      </p:pic>
      <p:pic>
        <p:nvPicPr>
          <p:cNvPr id="8" name="그림 7"/>
          <p:cNvPicPr>
            <a:picLocks noChangeAspect="1"/>
          </p:cNvPicPr>
          <p:nvPr/>
        </p:nvPicPr>
        <p:blipFill>
          <a:blip r:embed="rId7"/>
          <a:stretch>
            <a:fillRect/>
          </a:stretch>
        </p:blipFill>
        <p:spPr>
          <a:xfrm>
            <a:off x="464647" y="2057008"/>
            <a:ext cx="1198484" cy="862645"/>
          </a:xfrm>
          <a:prstGeom prst="rect">
            <a:avLst/>
          </a:prstGeom>
        </p:spPr>
      </p:pic>
      <p:pic>
        <p:nvPicPr>
          <p:cNvPr id="9" name="그림 8"/>
          <p:cNvPicPr>
            <a:picLocks noChangeAspect="1"/>
          </p:cNvPicPr>
          <p:nvPr/>
        </p:nvPicPr>
        <p:blipFill>
          <a:blip r:embed="rId8"/>
          <a:stretch>
            <a:fillRect/>
          </a:stretch>
        </p:blipFill>
        <p:spPr>
          <a:xfrm>
            <a:off x="2903038" y="2867331"/>
            <a:ext cx="1832063" cy="164685"/>
          </a:xfrm>
          <a:prstGeom prst="rect">
            <a:avLst/>
          </a:prstGeom>
        </p:spPr>
      </p:pic>
      <p:sp>
        <p:nvSpPr>
          <p:cNvPr id="14" name="TextBox 13"/>
          <p:cNvSpPr txBox="1"/>
          <p:nvPr/>
        </p:nvSpPr>
        <p:spPr>
          <a:xfrm>
            <a:off x="1427486" y="2690057"/>
            <a:ext cx="3429130" cy="400110"/>
          </a:xfrm>
          <a:prstGeom prst="rect">
            <a:avLst/>
          </a:prstGeom>
          <a:noFill/>
        </p:spPr>
        <p:txBody>
          <a:bodyPr wrap="square" rtlCol="0">
            <a:spAutoFit/>
          </a:bodyPr>
          <a:lstStyle/>
          <a:p>
            <a:pPr algn="ctr"/>
            <a:r>
              <a:rPr lang="ko-KR" altLang="en-US" sz="2000"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기대 효과 </a:t>
            </a:r>
            <a:r>
              <a:rPr lang="en-US" altLang="ko-KR" sz="2000"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a:t>
            </a:r>
            <a:r>
              <a:rPr lang="ko-KR" altLang="en-US" sz="2000"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사업의 </a:t>
            </a:r>
            <a:r>
              <a:rPr lang="ko-KR" altLang="en-US" sz="2000" dirty="0" err="1"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확장성</a:t>
            </a:r>
            <a:r>
              <a:rPr lang="ko-KR" altLang="en-US" sz="2000"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a:t>
            </a:r>
            <a:endParaRPr lang="ko-KR" altLang="en-US" sz="2000" dirty="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endParaRPr>
          </a:p>
        </p:txBody>
      </p:sp>
      <p:pic>
        <p:nvPicPr>
          <p:cNvPr id="12" name="그림 11"/>
          <p:cNvPicPr>
            <a:picLocks noChangeAspect="1"/>
          </p:cNvPicPr>
          <p:nvPr/>
        </p:nvPicPr>
        <p:blipFill rotWithShape="1">
          <a:blip r:embed="rId9"/>
          <a:srcRect l="554" t="9402" r="-554" b="4273"/>
          <a:stretch/>
        </p:blipFill>
        <p:spPr>
          <a:xfrm>
            <a:off x="797733" y="3246715"/>
            <a:ext cx="4541914" cy="3142197"/>
          </a:xfrm>
          <a:prstGeom prst="rect">
            <a:avLst/>
          </a:prstGeom>
        </p:spPr>
      </p:pic>
      <p:pic>
        <p:nvPicPr>
          <p:cNvPr id="13" name="그림 12"/>
          <p:cNvPicPr>
            <a:picLocks noChangeAspect="1"/>
          </p:cNvPicPr>
          <p:nvPr/>
        </p:nvPicPr>
        <p:blipFill>
          <a:blip r:embed="rId10"/>
          <a:stretch>
            <a:fillRect/>
          </a:stretch>
        </p:blipFill>
        <p:spPr>
          <a:xfrm>
            <a:off x="8641704" y="2563916"/>
            <a:ext cx="1508229" cy="228539"/>
          </a:xfrm>
          <a:prstGeom prst="rect">
            <a:avLst/>
          </a:prstGeom>
        </p:spPr>
      </p:pic>
      <p:sp>
        <p:nvSpPr>
          <p:cNvPr id="18" name="TextBox 17"/>
          <p:cNvSpPr txBox="1"/>
          <p:nvPr/>
        </p:nvSpPr>
        <p:spPr>
          <a:xfrm>
            <a:off x="5878685" y="4340693"/>
            <a:ext cx="2635488" cy="769441"/>
          </a:xfrm>
          <a:prstGeom prst="rect">
            <a:avLst/>
          </a:prstGeom>
          <a:solidFill>
            <a:srgbClr val="FA5A5A"/>
          </a:solidFill>
        </p:spPr>
        <p:txBody>
          <a:bodyPr wrap="square" rtlCol="0">
            <a:spAutoFit/>
          </a:bodyPr>
          <a:lstStyle/>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자격증 시험 정보 </a:t>
            </a:r>
            <a:endParaRPr lang="en-US" altLang="ko-KR"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공유 서비스로 시작 </a:t>
            </a:r>
            <a:endParaRPr lang="ko-KR" altLang="en-US" sz="22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
        <p:nvSpPr>
          <p:cNvPr id="21" name="TextBox 20"/>
          <p:cNvSpPr txBox="1"/>
          <p:nvPr/>
        </p:nvSpPr>
        <p:spPr>
          <a:xfrm>
            <a:off x="9133922" y="4296680"/>
            <a:ext cx="2635488" cy="769441"/>
          </a:xfrm>
          <a:prstGeom prst="rect">
            <a:avLst/>
          </a:prstGeom>
          <a:solidFill>
            <a:srgbClr val="FA5A5A"/>
          </a:solidFill>
        </p:spPr>
        <p:txBody>
          <a:bodyPr wrap="square" rtlCol="0">
            <a:spAutoFit/>
          </a:bodyPr>
          <a:lstStyle/>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자격증 관련 기업과의 </a:t>
            </a:r>
            <a:endParaRPr lang="en-US" altLang="ko-KR"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연계 서비스 제공</a:t>
            </a:r>
            <a:endParaRPr lang="ko-KR" altLang="en-US" sz="22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pic>
        <p:nvPicPr>
          <p:cNvPr id="15" name="그림 14"/>
          <p:cNvPicPr>
            <a:picLocks noChangeAspect="1"/>
          </p:cNvPicPr>
          <p:nvPr/>
        </p:nvPicPr>
        <p:blipFill>
          <a:blip r:embed="rId11"/>
          <a:stretch>
            <a:fillRect/>
          </a:stretch>
        </p:blipFill>
        <p:spPr>
          <a:xfrm rot="16200000">
            <a:off x="8502970" y="4311420"/>
            <a:ext cx="542591" cy="749873"/>
          </a:xfrm>
          <a:prstGeom prst="rect">
            <a:avLst/>
          </a:prstGeom>
        </p:spPr>
      </p:pic>
    </p:spTree>
    <p:extLst>
      <p:ext uri="{BB962C8B-B14F-4D97-AF65-F5344CB8AC3E}">
        <p14:creationId xmlns:p14="http://schemas.microsoft.com/office/powerpoint/2010/main" val="25259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35" name="TextBox 34">
            <a:extLst>
              <a:ext uri="{FF2B5EF4-FFF2-40B4-BE49-F238E27FC236}">
                <a16:creationId xmlns="" xmlns:a16="http://schemas.microsoft.com/office/drawing/2014/main" id="{D1309B3F-7EFE-416F-8177-21EE72F33E65}"/>
              </a:ext>
            </a:extLst>
          </p:cNvPr>
          <p:cNvSpPr txBox="1"/>
          <p:nvPr/>
        </p:nvSpPr>
        <p:spPr>
          <a:xfrm>
            <a:off x="4514564" y="3299869"/>
            <a:ext cx="4146184" cy="830997"/>
          </a:xfrm>
          <a:prstGeom prst="rect">
            <a:avLst/>
          </a:prstGeom>
          <a:noFill/>
        </p:spPr>
        <p:txBody>
          <a:bodyPr wrap="square" rtlCol="0">
            <a:spAutoFit/>
          </a:bodyPr>
          <a:lstStyle/>
          <a:p>
            <a:r>
              <a:rPr lang="ko-KR" altLang="en-US" sz="4800" spc="-150" dirty="0" smtClean="0">
                <a:ln>
                  <a:solidFill>
                    <a:prstClr val="black">
                      <a:alpha val="33000"/>
                    </a:prstClr>
                  </a:solidFill>
                </a:ln>
                <a:solidFill>
                  <a:prstClr val="black"/>
                </a:solidFill>
                <a:effectLst>
                  <a:outerShdw blurRad="38100" dist="38100" dir="2700000" algn="tl">
                    <a:srgbClr val="000000">
                      <a:alpha val="43137"/>
                    </a:srgbClr>
                  </a:outerShdw>
                </a:effectLst>
                <a:latin typeface="210 옴니고딕 020" panose="02020603020101020101" pitchFamily="18" charset="-127"/>
                <a:ea typeface="210 옴니고딕 020" panose="02020603020101020101" pitchFamily="18" charset="-127"/>
              </a:rPr>
              <a:t>감사합니다</a:t>
            </a:r>
            <a:r>
              <a:rPr lang="ko-KR" altLang="en-US" sz="32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 </a:t>
            </a:r>
            <a:endParaRPr lang="en-US" altLang="ko-KR" sz="3200" spc="-150" dirty="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endParaRPr>
          </a:p>
        </p:txBody>
      </p:sp>
      <p:sp>
        <p:nvSpPr>
          <p:cNvPr id="59" name="TextBox 58">
            <a:extLst>
              <a:ext uri="{FF2B5EF4-FFF2-40B4-BE49-F238E27FC236}">
                <a16:creationId xmlns="" xmlns:a16="http://schemas.microsoft.com/office/drawing/2014/main" id="{D1309B3F-7EFE-416F-8177-21EE72F33E65}"/>
              </a:ext>
            </a:extLst>
          </p:cNvPr>
          <p:cNvSpPr txBox="1"/>
          <p:nvPr/>
        </p:nvSpPr>
        <p:spPr>
          <a:xfrm>
            <a:off x="5522749" y="4130866"/>
            <a:ext cx="4146184" cy="630942"/>
          </a:xfrm>
          <a:prstGeom prst="rect">
            <a:avLst/>
          </a:prstGeom>
          <a:noFill/>
        </p:spPr>
        <p:txBody>
          <a:bodyPr wrap="square" rtlCol="0">
            <a:spAutoFit/>
          </a:bodyPr>
          <a:lstStyle/>
          <a:p>
            <a:r>
              <a:rPr lang="en-US" altLang="ko-KR" sz="3500" spc="-150" dirty="0" smtClean="0">
                <a:ln>
                  <a:solidFill>
                    <a:prstClr val="black">
                      <a:alpha val="33000"/>
                    </a:prstClr>
                  </a:solidFill>
                </a:ln>
                <a:solidFill>
                  <a:prstClr val="black"/>
                </a:solidFill>
                <a:effectLst>
                  <a:outerShdw blurRad="38100" dist="38100" dir="2700000" algn="tl">
                    <a:srgbClr val="000000">
                      <a:alpha val="43137"/>
                    </a:srgbClr>
                  </a:outerShdw>
                </a:effectLst>
                <a:latin typeface="210 옴니고딕 020" panose="02020603020101020101" pitchFamily="18" charset="-127"/>
                <a:ea typeface="210 옴니고딕 020" panose="02020603020101020101" pitchFamily="18" charset="-127"/>
              </a:rPr>
              <a:t>Q&amp;A</a:t>
            </a:r>
            <a:r>
              <a:rPr lang="ko-KR" altLang="en-US" sz="32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 </a:t>
            </a:r>
            <a:endParaRPr lang="en-US" altLang="ko-KR" sz="3200" spc="-150" dirty="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endParaRPr>
          </a:p>
        </p:txBody>
      </p:sp>
    </p:spTree>
    <p:extLst>
      <p:ext uri="{BB962C8B-B14F-4D97-AF65-F5344CB8AC3E}">
        <p14:creationId xmlns:p14="http://schemas.microsoft.com/office/powerpoint/2010/main" val="8010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xEl>
                                              <p:pRg st="0" end="0"/>
                                            </p:txEl>
                                          </p:spTgt>
                                        </p:tgtEl>
                                        <p:attrNameLst>
                                          <p:attrName>style.visibility</p:attrName>
                                        </p:attrNameLst>
                                      </p:cBhvr>
                                      <p:to>
                                        <p:strVal val="visible"/>
                                      </p:to>
                                    </p:set>
                                    <p:animEffect transition="in" filter="fade">
                                      <p:cBhvr>
                                        <p:cTn id="12"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6"/>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2507231" cy="1107996"/>
          </a:xfrm>
          <a:prstGeom prst="rect">
            <a:avLst/>
          </a:prstGeom>
          <a:noFill/>
        </p:spPr>
        <p:txBody>
          <a:bodyPr wrap="square" rtlCol="0">
            <a:spAutoFit/>
          </a:bodyPr>
          <a:lstStyle/>
          <a:p>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목차</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grpSp>
        <p:nvGrpSpPr>
          <p:cNvPr id="6" name="그룹 5"/>
          <p:cNvGrpSpPr/>
          <p:nvPr/>
        </p:nvGrpSpPr>
        <p:grpSpPr>
          <a:xfrm>
            <a:off x="960996" y="1851966"/>
            <a:ext cx="3055261" cy="1960273"/>
            <a:chOff x="960996" y="1851966"/>
            <a:chExt cx="3055261" cy="1960273"/>
          </a:xfrm>
        </p:grpSpPr>
        <p:sp>
          <p:nvSpPr>
            <p:cNvPr id="25" name="자유형: 도형 11">
              <a:extLst>
                <a:ext uri="{FF2B5EF4-FFF2-40B4-BE49-F238E27FC236}">
                  <a16:creationId xmlns="" xmlns:a16="http://schemas.microsoft.com/office/drawing/2014/main" id="{83022A26-9941-4BAE-9332-A3FF54CDA4AF}"/>
                </a:ext>
              </a:extLst>
            </p:cNvPr>
            <p:cNvSpPr/>
            <p:nvPr/>
          </p:nvSpPr>
          <p:spPr>
            <a:xfrm rot="10800000">
              <a:off x="1103470" y="1963935"/>
              <a:ext cx="2912787" cy="1848304"/>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rgbClr val="F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자유형: 도형 10">
              <a:extLst>
                <a:ext uri="{FF2B5EF4-FFF2-40B4-BE49-F238E27FC236}">
                  <a16:creationId xmlns="" xmlns:a16="http://schemas.microsoft.com/office/drawing/2014/main" id="{EE168111-E518-47BB-BCC2-4C10A7F9ED85}"/>
                </a:ext>
              </a:extLst>
            </p:cNvPr>
            <p:cNvSpPr/>
            <p:nvPr/>
          </p:nvSpPr>
          <p:spPr>
            <a:xfrm rot="10800000">
              <a:off x="960996" y="1851966"/>
              <a:ext cx="2912787" cy="1848304"/>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chemeClr val="bg1"/>
            </a:solidFill>
            <a:ln>
              <a:solidFill>
                <a:srgbClr val="E33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grpSp>
        <p:nvGrpSpPr>
          <p:cNvPr id="27" name="그룹 26"/>
          <p:cNvGrpSpPr/>
          <p:nvPr/>
        </p:nvGrpSpPr>
        <p:grpSpPr>
          <a:xfrm>
            <a:off x="4639605" y="3136718"/>
            <a:ext cx="3055261" cy="1960275"/>
            <a:chOff x="1158150" y="4001254"/>
            <a:chExt cx="2451101" cy="1515977"/>
          </a:xfrm>
        </p:grpSpPr>
        <p:sp>
          <p:nvSpPr>
            <p:cNvPr id="29" name="자유형: 도형 11">
              <a:extLst>
                <a:ext uri="{FF2B5EF4-FFF2-40B4-BE49-F238E27FC236}">
                  <a16:creationId xmlns="" xmlns:a16="http://schemas.microsoft.com/office/drawing/2014/main" id="{83022A26-9941-4BAE-9332-A3FF54CDA4AF}"/>
                </a:ext>
              </a:extLst>
            </p:cNvPr>
            <p:cNvSpPr/>
            <p:nvPr/>
          </p:nvSpPr>
          <p:spPr>
            <a:xfrm rot="10800000">
              <a:off x="1272451" y="4087846"/>
              <a:ext cx="2336800" cy="1429385"/>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rgbClr val="F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자유형: 도형 10">
              <a:extLst>
                <a:ext uri="{FF2B5EF4-FFF2-40B4-BE49-F238E27FC236}">
                  <a16:creationId xmlns="" xmlns:a16="http://schemas.microsoft.com/office/drawing/2014/main" id="{EE168111-E518-47BB-BCC2-4C10A7F9ED85}"/>
                </a:ext>
              </a:extLst>
            </p:cNvPr>
            <p:cNvSpPr/>
            <p:nvPr/>
          </p:nvSpPr>
          <p:spPr>
            <a:xfrm rot="10800000">
              <a:off x="1158150" y="4001254"/>
              <a:ext cx="2336800" cy="1429385"/>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chemeClr val="bg1"/>
            </a:solidFill>
            <a:ln>
              <a:solidFill>
                <a:srgbClr val="E33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1" name="그룹 30"/>
          <p:cNvGrpSpPr/>
          <p:nvPr/>
        </p:nvGrpSpPr>
        <p:grpSpPr>
          <a:xfrm>
            <a:off x="8409735" y="4347689"/>
            <a:ext cx="3055261" cy="1960275"/>
            <a:chOff x="1158150" y="4001254"/>
            <a:chExt cx="2451101" cy="1515977"/>
          </a:xfrm>
        </p:grpSpPr>
        <p:sp>
          <p:nvSpPr>
            <p:cNvPr id="32" name="자유형: 도형 11">
              <a:extLst>
                <a:ext uri="{FF2B5EF4-FFF2-40B4-BE49-F238E27FC236}">
                  <a16:creationId xmlns="" xmlns:a16="http://schemas.microsoft.com/office/drawing/2014/main" id="{83022A26-9941-4BAE-9332-A3FF54CDA4AF}"/>
                </a:ext>
              </a:extLst>
            </p:cNvPr>
            <p:cNvSpPr/>
            <p:nvPr/>
          </p:nvSpPr>
          <p:spPr>
            <a:xfrm rot="10800000">
              <a:off x="1272451" y="4087846"/>
              <a:ext cx="2336800" cy="1429385"/>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rgbClr val="F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자유형: 도형 10">
              <a:extLst>
                <a:ext uri="{FF2B5EF4-FFF2-40B4-BE49-F238E27FC236}">
                  <a16:creationId xmlns="" xmlns:a16="http://schemas.microsoft.com/office/drawing/2014/main" id="{EE168111-E518-47BB-BCC2-4C10A7F9ED85}"/>
                </a:ext>
              </a:extLst>
            </p:cNvPr>
            <p:cNvSpPr/>
            <p:nvPr/>
          </p:nvSpPr>
          <p:spPr>
            <a:xfrm rot="10800000">
              <a:off x="1158150" y="4001254"/>
              <a:ext cx="2336800" cy="1429385"/>
            </a:xfrm>
            <a:custGeom>
              <a:avLst/>
              <a:gdLst>
                <a:gd name="connsiteX0" fmla="*/ 2144726 w 2336800"/>
                <a:gd name="connsiteY0" fmla="*/ 1429385 h 1429385"/>
                <a:gd name="connsiteX1" fmla="*/ 192074 w 2336800"/>
                <a:gd name="connsiteY1" fmla="*/ 1429385 h 1429385"/>
                <a:gd name="connsiteX2" fmla="*/ 0 w 2336800"/>
                <a:gd name="connsiteY2" fmla="*/ 1237311 h 1429385"/>
                <a:gd name="connsiteX3" fmla="*/ 0 w 2336800"/>
                <a:gd name="connsiteY3" fmla="*/ 469037 h 1429385"/>
                <a:gd name="connsiteX4" fmla="*/ 192074 w 2336800"/>
                <a:gd name="connsiteY4" fmla="*/ 276963 h 1429385"/>
                <a:gd name="connsiteX5" fmla="*/ 285793 w 2336800"/>
                <a:gd name="connsiteY5" fmla="*/ 276963 h 1429385"/>
                <a:gd name="connsiteX6" fmla="*/ 419100 w 2336800"/>
                <a:gd name="connsiteY6" fmla="*/ 0 h 1429385"/>
                <a:gd name="connsiteX7" fmla="*/ 552407 w 2336800"/>
                <a:gd name="connsiteY7" fmla="*/ 276963 h 1429385"/>
                <a:gd name="connsiteX8" fmla="*/ 2144726 w 2336800"/>
                <a:gd name="connsiteY8" fmla="*/ 276963 h 1429385"/>
                <a:gd name="connsiteX9" fmla="*/ 2336800 w 2336800"/>
                <a:gd name="connsiteY9" fmla="*/ 469037 h 1429385"/>
                <a:gd name="connsiteX10" fmla="*/ 2336800 w 2336800"/>
                <a:gd name="connsiteY10" fmla="*/ 1237311 h 1429385"/>
                <a:gd name="connsiteX11" fmla="*/ 2144726 w 2336800"/>
                <a:gd name="connsiteY11" fmla="*/ 1429385 h 1429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800" h="1429385">
                  <a:moveTo>
                    <a:pt x="2144726" y="1429385"/>
                  </a:moveTo>
                  <a:lnTo>
                    <a:pt x="192074" y="1429385"/>
                  </a:lnTo>
                  <a:cubicBezTo>
                    <a:pt x="85994" y="1429385"/>
                    <a:pt x="0" y="1343391"/>
                    <a:pt x="0" y="1237311"/>
                  </a:cubicBezTo>
                  <a:lnTo>
                    <a:pt x="0" y="469037"/>
                  </a:lnTo>
                  <a:cubicBezTo>
                    <a:pt x="0" y="362957"/>
                    <a:pt x="85994" y="276963"/>
                    <a:pt x="192074" y="276963"/>
                  </a:cubicBezTo>
                  <a:lnTo>
                    <a:pt x="285793" y="276963"/>
                  </a:lnTo>
                  <a:lnTo>
                    <a:pt x="419100" y="0"/>
                  </a:lnTo>
                  <a:lnTo>
                    <a:pt x="552407" y="276963"/>
                  </a:lnTo>
                  <a:lnTo>
                    <a:pt x="2144726" y="276963"/>
                  </a:lnTo>
                  <a:cubicBezTo>
                    <a:pt x="2250806" y="276963"/>
                    <a:pt x="2336800" y="362957"/>
                    <a:pt x="2336800" y="469037"/>
                  </a:cubicBezTo>
                  <a:lnTo>
                    <a:pt x="2336800" y="1237311"/>
                  </a:lnTo>
                  <a:cubicBezTo>
                    <a:pt x="2336800" y="1343391"/>
                    <a:pt x="2250806" y="1429385"/>
                    <a:pt x="2144726" y="1429385"/>
                  </a:cubicBezTo>
                  <a:close/>
                </a:path>
              </a:pathLst>
            </a:custGeom>
            <a:solidFill>
              <a:schemeClr val="bg1"/>
            </a:solidFill>
            <a:ln>
              <a:solidFill>
                <a:srgbClr val="E336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5" name="TextBox 34">
            <a:extLst>
              <a:ext uri="{FF2B5EF4-FFF2-40B4-BE49-F238E27FC236}">
                <a16:creationId xmlns="" xmlns:a16="http://schemas.microsoft.com/office/drawing/2014/main" id="{D1309B3F-7EFE-416F-8177-21EE72F33E65}"/>
              </a:ext>
            </a:extLst>
          </p:cNvPr>
          <p:cNvSpPr txBox="1"/>
          <p:nvPr/>
        </p:nvSpPr>
        <p:spPr>
          <a:xfrm>
            <a:off x="1117477" y="3886024"/>
            <a:ext cx="2756306" cy="461665"/>
          </a:xfrm>
          <a:prstGeom prst="rect">
            <a:avLst/>
          </a:prstGeom>
          <a:noFill/>
        </p:spPr>
        <p:txBody>
          <a:bodyPr wrap="square" rtlCol="0">
            <a:spAutoFit/>
          </a:bodyPr>
          <a:lstStyle/>
          <a:p>
            <a:r>
              <a:rPr lang="en-US" altLang="ko-KR" sz="24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1.</a:t>
            </a:r>
            <a:r>
              <a:rPr lang="ko-KR" altLang="en-US" sz="24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 사업 개요 </a:t>
            </a:r>
            <a:r>
              <a:rPr lang="ko-KR" altLang="en-US" sz="2400" spc="-150" dirty="0" smtClean="0">
                <a:ln>
                  <a:solidFill>
                    <a:srgbClr val="E33643">
                      <a:alpha val="33000"/>
                    </a:srgbClr>
                  </a:solidFill>
                </a:ln>
                <a:solidFill>
                  <a:srgbClr val="FA5A5A"/>
                </a:solidFill>
                <a:latin typeface="210 옴니고딕 020" panose="02020603020101020101" pitchFamily="18" charset="-127"/>
                <a:ea typeface="210 옴니고딕 020" panose="02020603020101020101" pitchFamily="18" charset="-127"/>
              </a:rPr>
              <a:t>●○○</a:t>
            </a:r>
            <a:endParaRPr lang="ko-KR" altLang="en-US" sz="2400" spc="-150" dirty="0">
              <a:ln>
                <a:solidFill>
                  <a:srgbClr val="E33643">
                    <a:alpha val="33000"/>
                  </a:srgbClr>
                </a:solidFill>
              </a:ln>
              <a:solidFill>
                <a:srgbClr val="FA5A5A"/>
              </a:solidFill>
              <a:latin typeface="210 옴니고딕 020" panose="02020603020101020101" pitchFamily="18" charset="-127"/>
              <a:ea typeface="210 옴니고딕 020" panose="02020603020101020101" pitchFamily="18" charset="-127"/>
            </a:endParaRPr>
          </a:p>
        </p:txBody>
      </p:sp>
      <p:sp>
        <p:nvSpPr>
          <p:cNvPr id="37" name="TextBox 36">
            <a:extLst>
              <a:ext uri="{FF2B5EF4-FFF2-40B4-BE49-F238E27FC236}">
                <a16:creationId xmlns="" xmlns:a16="http://schemas.microsoft.com/office/drawing/2014/main" id="{3ECC7A34-236E-4CDE-87BE-EAB7DD8F25C8}"/>
              </a:ext>
            </a:extLst>
          </p:cNvPr>
          <p:cNvSpPr txBox="1"/>
          <p:nvPr/>
        </p:nvSpPr>
        <p:spPr>
          <a:xfrm>
            <a:off x="4813082" y="5208963"/>
            <a:ext cx="3161347" cy="461665"/>
          </a:xfrm>
          <a:prstGeom prst="rect">
            <a:avLst/>
          </a:prstGeom>
          <a:noFill/>
        </p:spPr>
        <p:txBody>
          <a:bodyPr wrap="square" rtlCol="0">
            <a:spAutoFit/>
          </a:bodyPr>
          <a:lstStyle/>
          <a:p>
            <a:r>
              <a:rPr lang="en-US" altLang="ko-KR" sz="24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2. </a:t>
            </a:r>
            <a:r>
              <a:rPr lang="ko-KR" altLang="en-US" sz="2400" spc="-150" dirty="0" smtClean="0">
                <a:ln>
                  <a:solidFill>
                    <a:prstClr val="black">
                      <a:alpha val="33000"/>
                    </a:prstClr>
                  </a:solidFill>
                </a:ln>
                <a:solidFill>
                  <a:prstClr val="black"/>
                </a:solidFill>
                <a:latin typeface="210 옴니고딕 020" panose="02020603020101020101" pitchFamily="18" charset="-127"/>
                <a:ea typeface="210 옴니고딕 020" panose="02020603020101020101" pitchFamily="18" charset="-127"/>
              </a:rPr>
              <a:t>사업 설명 </a:t>
            </a:r>
            <a:r>
              <a:rPr lang="ko-KR" altLang="en-US" sz="2400" spc="-150" dirty="0">
                <a:ln>
                  <a:solidFill>
                    <a:srgbClr val="E33643">
                      <a:alpha val="33000"/>
                    </a:srgbClr>
                  </a:solidFill>
                </a:ln>
                <a:solidFill>
                  <a:srgbClr val="FA5A5A"/>
                </a:solidFill>
                <a:latin typeface="210 옴니고딕 020" panose="02020603020101020101" pitchFamily="18" charset="-127"/>
                <a:ea typeface="210 옴니고딕 020" panose="02020603020101020101" pitchFamily="18" charset="-127"/>
              </a:rPr>
              <a:t>●●○</a:t>
            </a:r>
          </a:p>
        </p:txBody>
      </p:sp>
      <p:sp>
        <p:nvSpPr>
          <p:cNvPr id="39" name="TextBox 38">
            <a:extLst>
              <a:ext uri="{FF2B5EF4-FFF2-40B4-BE49-F238E27FC236}">
                <a16:creationId xmlns="" xmlns:a16="http://schemas.microsoft.com/office/drawing/2014/main" id="{1767931E-9E94-40AD-B1DB-0BAF107E5BAE}"/>
              </a:ext>
            </a:extLst>
          </p:cNvPr>
          <p:cNvSpPr txBox="1"/>
          <p:nvPr/>
        </p:nvSpPr>
        <p:spPr>
          <a:xfrm>
            <a:off x="8552209" y="6419935"/>
            <a:ext cx="3840428" cy="400110"/>
          </a:xfrm>
          <a:prstGeom prst="rect">
            <a:avLst/>
          </a:prstGeom>
          <a:noFill/>
        </p:spPr>
        <p:txBody>
          <a:bodyPr wrap="square" rtlCol="0">
            <a:spAutoFit/>
          </a:bodyPr>
          <a:lstStyle/>
          <a:p>
            <a:r>
              <a:rPr lang="en-US" altLang="ko-KR" sz="2000" spc="-150" dirty="0" smtClean="0">
                <a:ln>
                  <a:solidFill>
                    <a:prstClr val="black">
                      <a:alpha val="33000"/>
                    </a:prstClr>
                  </a:solidFill>
                </a:ln>
                <a:latin typeface="210 옴니고딕 020" panose="02020603020101020101" pitchFamily="18" charset="-127"/>
                <a:ea typeface="210 옴니고딕 020" panose="02020603020101020101" pitchFamily="18" charset="-127"/>
              </a:rPr>
              <a:t>3. </a:t>
            </a:r>
            <a:r>
              <a:rPr lang="ko-KR" altLang="en-US" sz="2000" spc="-150" dirty="0" smtClean="0">
                <a:ln>
                  <a:solidFill>
                    <a:prstClr val="black">
                      <a:alpha val="33000"/>
                    </a:prstClr>
                  </a:solidFill>
                </a:ln>
                <a:latin typeface="210 옴니고딕 020" panose="02020603020101020101" pitchFamily="18" charset="-127"/>
                <a:ea typeface="210 옴니고딕 020" panose="02020603020101020101" pitchFamily="18" charset="-127"/>
              </a:rPr>
              <a:t>사업화 추진 계획 </a:t>
            </a:r>
            <a:r>
              <a:rPr lang="ko-KR" altLang="en-US" sz="2000" spc="-150" dirty="0">
                <a:ln>
                  <a:solidFill>
                    <a:srgbClr val="E33643">
                      <a:alpha val="33000"/>
                    </a:srgbClr>
                  </a:solidFill>
                </a:ln>
                <a:solidFill>
                  <a:srgbClr val="FA5A5A"/>
                </a:solidFill>
                <a:latin typeface="210 옴니고딕 020" panose="02020603020101020101" pitchFamily="18" charset="-127"/>
                <a:ea typeface="210 옴니고딕 020" panose="02020603020101020101" pitchFamily="18" charset="-127"/>
              </a:rPr>
              <a:t>●●●</a:t>
            </a:r>
            <a:endParaRPr lang="ko-KR" altLang="en-US" sz="2000" spc="-150" dirty="0">
              <a:ln>
                <a:solidFill>
                  <a:prstClr val="black">
                    <a:alpha val="33000"/>
                  </a:prstClr>
                </a:solidFill>
              </a:ln>
              <a:solidFill>
                <a:srgbClr val="FA5A5A"/>
              </a:solidFill>
              <a:latin typeface="210 옴니고딕 020" panose="02020603020101020101" pitchFamily="18" charset="-127"/>
              <a:ea typeface="210 옴니고딕 020" panose="02020603020101020101" pitchFamily="18" charset="-127"/>
            </a:endParaRPr>
          </a:p>
        </p:txBody>
      </p:sp>
      <p:grpSp>
        <p:nvGrpSpPr>
          <p:cNvPr id="7" name="그룹 6"/>
          <p:cNvGrpSpPr/>
          <p:nvPr/>
        </p:nvGrpSpPr>
        <p:grpSpPr>
          <a:xfrm>
            <a:off x="1286505" y="2147958"/>
            <a:ext cx="1271100" cy="869833"/>
            <a:chOff x="1286505" y="2147958"/>
            <a:chExt cx="1271100" cy="869833"/>
          </a:xfrm>
        </p:grpSpPr>
        <p:grpSp>
          <p:nvGrpSpPr>
            <p:cNvPr id="48" name="그룹 47">
              <a:extLst>
                <a:ext uri="{FF2B5EF4-FFF2-40B4-BE49-F238E27FC236}">
                  <a16:creationId xmlns="" xmlns:a16="http://schemas.microsoft.com/office/drawing/2014/main" id="{53FB935E-814C-478A-B6A7-AC37480E862B}"/>
                </a:ext>
              </a:extLst>
            </p:cNvPr>
            <p:cNvGrpSpPr/>
            <p:nvPr/>
          </p:nvGrpSpPr>
          <p:grpSpPr>
            <a:xfrm>
              <a:off x="1286535" y="2147958"/>
              <a:ext cx="1252940" cy="369332"/>
              <a:chOff x="6561991" y="3085602"/>
              <a:chExt cx="1178362" cy="287431"/>
            </a:xfrm>
          </p:grpSpPr>
          <p:sp>
            <p:nvSpPr>
              <p:cNvPr id="49" name="직사각형 48">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 xmlns:a16="http://schemas.microsoft.com/office/drawing/2014/main" id="{2FE5021E-50CC-4560-A7A0-44B2FE94A7B5}"/>
                  </a:ext>
                </a:extLst>
              </p:cNvPr>
              <p:cNvSpPr txBox="1"/>
              <p:nvPr/>
            </p:nvSpPr>
            <p:spPr>
              <a:xfrm>
                <a:off x="6707353" y="3085602"/>
                <a:ext cx="1033000"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현황 분석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grpSp>
          <p:nvGrpSpPr>
            <p:cNvPr id="51" name="그룹 50">
              <a:extLst>
                <a:ext uri="{FF2B5EF4-FFF2-40B4-BE49-F238E27FC236}">
                  <a16:creationId xmlns="" xmlns:a16="http://schemas.microsoft.com/office/drawing/2014/main" id="{53FB935E-814C-478A-B6A7-AC37480E862B}"/>
                </a:ext>
              </a:extLst>
            </p:cNvPr>
            <p:cNvGrpSpPr/>
            <p:nvPr/>
          </p:nvGrpSpPr>
          <p:grpSpPr>
            <a:xfrm>
              <a:off x="1286505" y="2648459"/>
              <a:ext cx="1271100" cy="369332"/>
              <a:chOff x="6561991" y="3087974"/>
              <a:chExt cx="1195446" cy="287431"/>
            </a:xfrm>
          </p:grpSpPr>
          <p:sp>
            <p:nvSpPr>
              <p:cNvPr id="52" name="직사각형 51">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 xmlns:a16="http://schemas.microsoft.com/office/drawing/2014/main" id="{2FE5021E-50CC-4560-A7A0-44B2FE94A7B5}"/>
                  </a:ext>
                </a:extLst>
              </p:cNvPr>
              <p:cNvSpPr txBox="1"/>
              <p:nvPr/>
            </p:nvSpPr>
            <p:spPr>
              <a:xfrm>
                <a:off x="6724433" y="3087974"/>
                <a:ext cx="1033004"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사업 소개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grpSp>
      <p:grpSp>
        <p:nvGrpSpPr>
          <p:cNvPr id="54" name="그룹 53">
            <a:extLst>
              <a:ext uri="{FF2B5EF4-FFF2-40B4-BE49-F238E27FC236}">
                <a16:creationId xmlns="" xmlns:a16="http://schemas.microsoft.com/office/drawing/2014/main" id="{53FB935E-814C-478A-B6A7-AC37480E862B}"/>
              </a:ext>
            </a:extLst>
          </p:cNvPr>
          <p:cNvGrpSpPr/>
          <p:nvPr/>
        </p:nvGrpSpPr>
        <p:grpSpPr>
          <a:xfrm>
            <a:off x="4985541" y="3515606"/>
            <a:ext cx="408158" cy="369332"/>
            <a:chOff x="6561991" y="3085602"/>
            <a:chExt cx="383863" cy="287431"/>
          </a:xfrm>
        </p:grpSpPr>
        <p:sp>
          <p:nvSpPr>
            <p:cNvPr id="55" name="직사각형 54">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 xmlns:a16="http://schemas.microsoft.com/office/drawing/2014/main" id="{2FE5021E-50CC-4560-A7A0-44B2FE94A7B5}"/>
                </a:ext>
              </a:extLst>
            </p:cNvPr>
            <p:cNvSpPr txBox="1"/>
            <p:nvPr/>
          </p:nvSpPr>
          <p:spPr>
            <a:xfrm>
              <a:off x="6707353" y="3085602"/>
              <a:ext cx="238501"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sp>
        <p:nvSpPr>
          <p:cNvPr id="34" name="TextBox 33">
            <a:extLst>
              <a:ext uri="{FF2B5EF4-FFF2-40B4-BE49-F238E27FC236}">
                <a16:creationId xmlns="" xmlns:a16="http://schemas.microsoft.com/office/drawing/2014/main" id="{2FE5021E-50CC-4560-A7A0-44B2FE94A7B5}"/>
              </a:ext>
            </a:extLst>
          </p:cNvPr>
          <p:cNvSpPr txBox="1"/>
          <p:nvPr/>
        </p:nvSpPr>
        <p:spPr>
          <a:xfrm>
            <a:off x="5176499" y="3497688"/>
            <a:ext cx="1749197" cy="369332"/>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사업 아이템 설명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nvGrpSpPr>
          <p:cNvPr id="36" name="그룹 35">
            <a:extLst>
              <a:ext uri="{FF2B5EF4-FFF2-40B4-BE49-F238E27FC236}">
                <a16:creationId xmlns="" xmlns:a16="http://schemas.microsoft.com/office/drawing/2014/main" id="{53FB935E-814C-478A-B6A7-AC37480E862B}"/>
              </a:ext>
            </a:extLst>
          </p:cNvPr>
          <p:cNvGrpSpPr/>
          <p:nvPr/>
        </p:nvGrpSpPr>
        <p:grpSpPr>
          <a:xfrm>
            <a:off x="4985541" y="3931968"/>
            <a:ext cx="408158" cy="369332"/>
            <a:chOff x="6561991" y="3085602"/>
            <a:chExt cx="383863" cy="287431"/>
          </a:xfrm>
        </p:grpSpPr>
        <p:sp>
          <p:nvSpPr>
            <p:cNvPr id="38" name="직사각형 37">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 xmlns:a16="http://schemas.microsoft.com/office/drawing/2014/main" id="{2FE5021E-50CC-4560-A7A0-44B2FE94A7B5}"/>
                </a:ext>
              </a:extLst>
            </p:cNvPr>
            <p:cNvSpPr txBox="1"/>
            <p:nvPr/>
          </p:nvSpPr>
          <p:spPr>
            <a:xfrm>
              <a:off x="6707353" y="3085602"/>
              <a:ext cx="238501"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sp>
        <p:nvSpPr>
          <p:cNvPr id="41" name="TextBox 40">
            <a:extLst>
              <a:ext uri="{FF2B5EF4-FFF2-40B4-BE49-F238E27FC236}">
                <a16:creationId xmlns="" xmlns:a16="http://schemas.microsoft.com/office/drawing/2014/main" id="{2FE5021E-50CC-4560-A7A0-44B2FE94A7B5}"/>
              </a:ext>
            </a:extLst>
          </p:cNvPr>
          <p:cNvSpPr txBox="1"/>
          <p:nvPr/>
        </p:nvSpPr>
        <p:spPr>
          <a:xfrm>
            <a:off x="5176498" y="3908492"/>
            <a:ext cx="1680268" cy="369332"/>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수익성 창출 방안</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nvGrpSpPr>
          <p:cNvPr id="42" name="그룹 41">
            <a:extLst>
              <a:ext uri="{FF2B5EF4-FFF2-40B4-BE49-F238E27FC236}">
                <a16:creationId xmlns="" xmlns:a16="http://schemas.microsoft.com/office/drawing/2014/main" id="{53FB935E-814C-478A-B6A7-AC37480E862B}"/>
              </a:ext>
            </a:extLst>
          </p:cNvPr>
          <p:cNvGrpSpPr/>
          <p:nvPr/>
        </p:nvGrpSpPr>
        <p:grpSpPr>
          <a:xfrm>
            <a:off x="8795541" y="4727661"/>
            <a:ext cx="408158" cy="369332"/>
            <a:chOff x="6561991" y="3085602"/>
            <a:chExt cx="383863" cy="287431"/>
          </a:xfrm>
        </p:grpSpPr>
        <p:sp>
          <p:nvSpPr>
            <p:cNvPr id="43" name="직사각형 42">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 xmlns:a16="http://schemas.microsoft.com/office/drawing/2014/main" id="{2FE5021E-50CC-4560-A7A0-44B2FE94A7B5}"/>
                </a:ext>
              </a:extLst>
            </p:cNvPr>
            <p:cNvSpPr txBox="1"/>
            <p:nvPr/>
          </p:nvSpPr>
          <p:spPr>
            <a:xfrm>
              <a:off x="6707353" y="3085602"/>
              <a:ext cx="238501"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grpSp>
        <p:nvGrpSpPr>
          <p:cNvPr id="45" name="그룹 44">
            <a:extLst>
              <a:ext uri="{FF2B5EF4-FFF2-40B4-BE49-F238E27FC236}">
                <a16:creationId xmlns="" xmlns:a16="http://schemas.microsoft.com/office/drawing/2014/main" id="{53FB935E-814C-478A-B6A7-AC37480E862B}"/>
              </a:ext>
            </a:extLst>
          </p:cNvPr>
          <p:cNvGrpSpPr/>
          <p:nvPr/>
        </p:nvGrpSpPr>
        <p:grpSpPr>
          <a:xfrm>
            <a:off x="8795541" y="5141055"/>
            <a:ext cx="408158" cy="369332"/>
            <a:chOff x="6561991" y="3085602"/>
            <a:chExt cx="383863" cy="287431"/>
          </a:xfrm>
        </p:grpSpPr>
        <p:sp>
          <p:nvSpPr>
            <p:cNvPr id="46" name="직사각형 45">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 xmlns:a16="http://schemas.microsoft.com/office/drawing/2014/main" id="{2FE5021E-50CC-4560-A7A0-44B2FE94A7B5}"/>
                </a:ext>
              </a:extLst>
            </p:cNvPr>
            <p:cNvSpPr txBox="1"/>
            <p:nvPr/>
          </p:nvSpPr>
          <p:spPr>
            <a:xfrm>
              <a:off x="6707353" y="3085602"/>
              <a:ext cx="238501"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sp>
        <p:nvSpPr>
          <p:cNvPr id="57" name="TextBox 56">
            <a:extLst>
              <a:ext uri="{FF2B5EF4-FFF2-40B4-BE49-F238E27FC236}">
                <a16:creationId xmlns="" xmlns:a16="http://schemas.microsoft.com/office/drawing/2014/main" id="{2FE5021E-50CC-4560-A7A0-44B2FE94A7B5}"/>
              </a:ext>
            </a:extLst>
          </p:cNvPr>
          <p:cNvSpPr txBox="1"/>
          <p:nvPr/>
        </p:nvSpPr>
        <p:spPr>
          <a:xfrm>
            <a:off x="8991529" y="4688387"/>
            <a:ext cx="1029449" cy="369332"/>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홍보 방안</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
        <p:nvSpPr>
          <p:cNvPr id="58" name="TextBox 57">
            <a:extLst>
              <a:ext uri="{FF2B5EF4-FFF2-40B4-BE49-F238E27FC236}">
                <a16:creationId xmlns="" xmlns:a16="http://schemas.microsoft.com/office/drawing/2014/main" id="{2FE5021E-50CC-4560-A7A0-44B2FE94A7B5}"/>
              </a:ext>
            </a:extLst>
          </p:cNvPr>
          <p:cNvSpPr txBox="1"/>
          <p:nvPr/>
        </p:nvSpPr>
        <p:spPr>
          <a:xfrm>
            <a:off x="9030072" y="5136267"/>
            <a:ext cx="1029449" cy="369332"/>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기대 효과</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Tree>
    <p:extLst>
      <p:ext uri="{BB962C8B-B14F-4D97-AF65-F5344CB8AC3E}">
        <p14:creationId xmlns:p14="http://schemas.microsoft.com/office/powerpoint/2010/main" val="240052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37"/>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type.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9" name="그림 58"/>
          <p:cNvPicPr>
            <a:picLocks noChangeAspect="1"/>
          </p:cNvPicPr>
          <p:nvPr/>
        </p:nvPicPr>
        <p:blipFill>
          <a:blip r:embed="rId3">
            <a:duotone>
              <a:schemeClr val="accent4">
                <a:shade val="45000"/>
                <a:satMod val="135000"/>
              </a:schemeClr>
              <a:prstClr val="white"/>
            </a:duotone>
          </a:blip>
          <a:stretch>
            <a:fillRect/>
          </a:stretch>
        </p:blipFill>
        <p:spPr>
          <a:xfrm>
            <a:off x="8660748" y="6060692"/>
            <a:ext cx="2307006" cy="639564"/>
          </a:xfrm>
          <a:prstGeom prst="rect">
            <a:avLst/>
          </a:prstGeom>
        </p:spPr>
      </p:pic>
      <p:pic>
        <p:nvPicPr>
          <p:cNvPr id="29" name="그림 28"/>
          <p:cNvPicPr>
            <a:picLocks noChangeAspect="1"/>
          </p:cNvPicPr>
          <p:nvPr/>
        </p:nvPicPr>
        <p:blipFill>
          <a:blip r:embed="rId3">
            <a:duotone>
              <a:schemeClr val="accent4">
                <a:shade val="45000"/>
                <a:satMod val="135000"/>
              </a:schemeClr>
              <a:prstClr val="white"/>
            </a:duotone>
          </a:blip>
          <a:stretch>
            <a:fillRect/>
          </a:stretch>
        </p:blipFill>
        <p:spPr>
          <a:xfrm>
            <a:off x="3057633" y="6029866"/>
            <a:ext cx="2546377" cy="705924"/>
          </a:xfrm>
          <a:prstGeom prst="rect">
            <a:avLst/>
          </a:prstGeom>
        </p:spPr>
      </p:pic>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5"/>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1.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개요</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pic>
        <p:nvPicPr>
          <p:cNvPr id="2" name="그림 1"/>
          <p:cNvPicPr>
            <a:picLocks noChangeAspect="1"/>
          </p:cNvPicPr>
          <p:nvPr/>
        </p:nvPicPr>
        <p:blipFill>
          <a:blip r:embed="rId6"/>
          <a:stretch>
            <a:fillRect/>
          </a:stretch>
        </p:blipFill>
        <p:spPr>
          <a:xfrm>
            <a:off x="941033" y="2098003"/>
            <a:ext cx="4536402" cy="3807009"/>
          </a:xfrm>
          <a:prstGeom prst="rect">
            <a:avLst/>
          </a:prstGeom>
        </p:spPr>
      </p:pic>
      <p:pic>
        <p:nvPicPr>
          <p:cNvPr id="6" name="그림 5"/>
          <p:cNvPicPr>
            <a:picLocks noChangeAspect="1"/>
          </p:cNvPicPr>
          <p:nvPr/>
        </p:nvPicPr>
        <p:blipFill>
          <a:blip r:embed="rId7"/>
          <a:stretch>
            <a:fillRect/>
          </a:stretch>
        </p:blipFill>
        <p:spPr>
          <a:xfrm rot="21236165">
            <a:off x="687619" y="1958718"/>
            <a:ext cx="1039986" cy="682811"/>
          </a:xfrm>
          <a:prstGeom prst="rect">
            <a:avLst/>
          </a:prstGeom>
        </p:spPr>
      </p:pic>
      <p:sp>
        <p:nvSpPr>
          <p:cNvPr id="7" name="TextBox 6"/>
          <p:cNvSpPr txBox="1"/>
          <p:nvPr/>
        </p:nvSpPr>
        <p:spPr>
          <a:xfrm>
            <a:off x="3738282" y="5356124"/>
            <a:ext cx="2357718" cy="369332"/>
          </a:xfrm>
          <a:prstGeom prst="rect">
            <a:avLst/>
          </a:prstGeom>
          <a:noFill/>
        </p:spPr>
        <p:txBody>
          <a:bodyPr wrap="square" rtlCol="0">
            <a:spAutoFit/>
          </a:bodyPr>
          <a:lstStyle/>
          <a:p>
            <a:r>
              <a:rPr lang="ko-KR" altLang="en-US"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출처</a:t>
            </a:r>
            <a:r>
              <a:rPr lang="en-US" altLang="ko-KR"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 e- </a:t>
            </a:r>
            <a:r>
              <a:rPr lang="ko-KR" altLang="en-US"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나라지표</a:t>
            </a:r>
            <a:endParaRPr lang="ko-KR" altLang="en-US" dirty="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endParaRPr>
          </a:p>
        </p:txBody>
      </p:sp>
      <p:sp>
        <p:nvSpPr>
          <p:cNvPr id="8" name="TextBox 7"/>
          <p:cNvSpPr txBox="1"/>
          <p:nvPr/>
        </p:nvSpPr>
        <p:spPr>
          <a:xfrm>
            <a:off x="1582140" y="2344597"/>
            <a:ext cx="3429130" cy="400110"/>
          </a:xfrm>
          <a:prstGeom prst="rect">
            <a:avLst/>
          </a:prstGeom>
          <a:noFill/>
        </p:spPr>
        <p:txBody>
          <a:bodyPr wrap="square" rtlCol="0">
            <a:spAutoFit/>
          </a:bodyPr>
          <a:lstStyle/>
          <a:p>
            <a:pPr algn="ctr"/>
            <a:r>
              <a:rPr lang="ko-KR" altLang="en-US" sz="2000"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국가 공인 자격 응시자 수 </a:t>
            </a:r>
            <a:endParaRPr lang="ko-KR" altLang="en-US" sz="2000" dirty="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endParaRPr>
          </a:p>
        </p:txBody>
      </p:sp>
      <p:sp>
        <p:nvSpPr>
          <p:cNvPr id="10" name="TextBox 9"/>
          <p:cNvSpPr txBox="1"/>
          <p:nvPr/>
        </p:nvSpPr>
        <p:spPr>
          <a:xfrm>
            <a:off x="1117815" y="2912588"/>
            <a:ext cx="970961" cy="400110"/>
          </a:xfrm>
          <a:prstGeom prst="rect">
            <a:avLst/>
          </a:prstGeom>
          <a:noFill/>
        </p:spPr>
        <p:txBody>
          <a:bodyPr wrap="square" rtlCol="0">
            <a:spAutoFit/>
          </a:bodyPr>
          <a:lstStyle/>
          <a:p>
            <a:r>
              <a:rPr lang="en-US" altLang="ko-KR" sz="2000" b="1" dirty="0" smtClean="0">
                <a:latin typeface="DX경필명조B" panose="02020600000000000000" pitchFamily="18" charset="-127"/>
                <a:ea typeface="DX경필명조B" panose="02020600000000000000" pitchFamily="18" charset="-127"/>
              </a:rPr>
              <a:t>2015</a:t>
            </a:r>
          </a:p>
        </p:txBody>
      </p:sp>
      <p:sp>
        <p:nvSpPr>
          <p:cNvPr id="12" name="TextBox 11"/>
          <p:cNvSpPr txBox="1"/>
          <p:nvPr/>
        </p:nvSpPr>
        <p:spPr>
          <a:xfrm>
            <a:off x="1117815" y="3505004"/>
            <a:ext cx="970961" cy="400110"/>
          </a:xfrm>
          <a:prstGeom prst="rect">
            <a:avLst/>
          </a:prstGeom>
          <a:noFill/>
        </p:spPr>
        <p:txBody>
          <a:bodyPr wrap="square" rtlCol="0">
            <a:spAutoFit/>
          </a:bodyPr>
          <a:lstStyle/>
          <a:p>
            <a:r>
              <a:rPr lang="en-US" altLang="ko-KR" sz="2000" b="1" dirty="0" smtClean="0">
                <a:latin typeface="DX경필명조B" panose="02020600000000000000" pitchFamily="18" charset="-127"/>
                <a:ea typeface="DX경필명조B" panose="02020600000000000000" pitchFamily="18" charset="-127"/>
              </a:rPr>
              <a:t>2016</a:t>
            </a:r>
          </a:p>
        </p:txBody>
      </p:sp>
      <p:sp>
        <p:nvSpPr>
          <p:cNvPr id="13" name="TextBox 12"/>
          <p:cNvSpPr txBox="1"/>
          <p:nvPr/>
        </p:nvSpPr>
        <p:spPr>
          <a:xfrm>
            <a:off x="1096658" y="4149684"/>
            <a:ext cx="970961" cy="400110"/>
          </a:xfrm>
          <a:prstGeom prst="rect">
            <a:avLst/>
          </a:prstGeom>
          <a:noFill/>
        </p:spPr>
        <p:txBody>
          <a:bodyPr wrap="square" rtlCol="0">
            <a:spAutoFit/>
          </a:bodyPr>
          <a:lstStyle/>
          <a:p>
            <a:r>
              <a:rPr lang="en-US" altLang="ko-KR" sz="2000" b="1" dirty="0" smtClean="0">
                <a:latin typeface="DX경필명조B" panose="02020600000000000000" pitchFamily="18" charset="-127"/>
                <a:ea typeface="DX경필명조B" panose="02020600000000000000" pitchFamily="18" charset="-127"/>
              </a:rPr>
              <a:t>2017</a:t>
            </a:r>
          </a:p>
        </p:txBody>
      </p:sp>
      <p:sp>
        <p:nvSpPr>
          <p:cNvPr id="14" name="TextBox 13"/>
          <p:cNvSpPr txBox="1"/>
          <p:nvPr/>
        </p:nvSpPr>
        <p:spPr>
          <a:xfrm>
            <a:off x="1096659" y="4717675"/>
            <a:ext cx="970961" cy="400110"/>
          </a:xfrm>
          <a:prstGeom prst="rect">
            <a:avLst/>
          </a:prstGeom>
          <a:noFill/>
        </p:spPr>
        <p:txBody>
          <a:bodyPr wrap="square" rtlCol="0">
            <a:spAutoFit/>
          </a:bodyPr>
          <a:lstStyle/>
          <a:p>
            <a:r>
              <a:rPr lang="en-US" altLang="ko-KR" sz="2000" b="1" dirty="0" smtClean="0">
                <a:latin typeface="DX경필명조B" panose="02020600000000000000" pitchFamily="18" charset="-127"/>
                <a:ea typeface="DX경필명조B" panose="02020600000000000000" pitchFamily="18" charset="-127"/>
              </a:rPr>
              <a:t>2018</a:t>
            </a:r>
          </a:p>
        </p:txBody>
      </p:sp>
      <p:pic>
        <p:nvPicPr>
          <p:cNvPr id="15" name="그림 14">
            <a:extLst>
              <a:ext uri="{FF2B5EF4-FFF2-40B4-BE49-F238E27FC236}">
                <a16:creationId xmlns:a16="http://schemas.microsoft.com/office/drawing/2014/main" xmlns="" id="{E4E325F0-C16D-48E7-81D7-0763E906F984}"/>
              </a:ext>
            </a:extLst>
          </p:cNvPr>
          <p:cNvPicPr>
            <a:picLocks noChangeAspect="1"/>
          </p:cNvPicPr>
          <p:nvPr/>
        </p:nvPicPr>
        <p:blipFill rotWithShape="1">
          <a:blip r:embed="rId8">
            <a:extLst>
              <a:ext uri="{28A0092B-C50C-407E-A947-70E740481C1C}">
                <a14:useLocalDpi xmlns:a14="http://schemas.microsoft.com/office/drawing/2010/main" val="0"/>
              </a:ext>
            </a:extLst>
          </a:blip>
          <a:srcRect r="6883" b="73105"/>
          <a:stretch/>
        </p:blipFill>
        <p:spPr>
          <a:xfrm>
            <a:off x="1841768" y="4568112"/>
            <a:ext cx="3169502" cy="590790"/>
          </a:xfrm>
          <a:prstGeom prst="rect">
            <a:avLst/>
          </a:prstGeom>
        </p:spPr>
      </p:pic>
      <p:pic>
        <p:nvPicPr>
          <p:cNvPr id="16" name="그림 15">
            <a:extLst>
              <a:ext uri="{FF2B5EF4-FFF2-40B4-BE49-F238E27FC236}">
                <a16:creationId xmlns:a16="http://schemas.microsoft.com/office/drawing/2014/main" xmlns="" id="{E4E325F0-C16D-48E7-81D7-0763E906F984}"/>
              </a:ext>
            </a:extLst>
          </p:cNvPr>
          <p:cNvPicPr>
            <a:picLocks noChangeAspect="1"/>
          </p:cNvPicPr>
          <p:nvPr/>
        </p:nvPicPr>
        <p:blipFill rotWithShape="1">
          <a:blip r:embed="rId8">
            <a:extLst>
              <a:ext uri="{28A0092B-C50C-407E-A947-70E740481C1C}">
                <a14:useLocalDpi xmlns:a14="http://schemas.microsoft.com/office/drawing/2010/main" val="0"/>
              </a:ext>
            </a:extLst>
          </a:blip>
          <a:srcRect r="6883" b="73105"/>
          <a:stretch/>
        </p:blipFill>
        <p:spPr>
          <a:xfrm>
            <a:off x="1806041" y="2819927"/>
            <a:ext cx="3205229" cy="643842"/>
          </a:xfrm>
          <a:prstGeom prst="rect">
            <a:avLst/>
          </a:prstGeom>
        </p:spPr>
      </p:pic>
      <p:pic>
        <p:nvPicPr>
          <p:cNvPr id="17" name="그림 16">
            <a:extLst>
              <a:ext uri="{FF2B5EF4-FFF2-40B4-BE49-F238E27FC236}">
                <a16:creationId xmlns:a16="http://schemas.microsoft.com/office/drawing/2014/main" xmlns="" id="{E4E325F0-C16D-48E7-81D7-0763E906F984}"/>
              </a:ext>
            </a:extLst>
          </p:cNvPr>
          <p:cNvPicPr>
            <a:picLocks noChangeAspect="1"/>
          </p:cNvPicPr>
          <p:nvPr/>
        </p:nvPicPr>
        <p:blipFill rotWithShape="1">
          <a:blip r:embed="rId8">
            <a:extLst>
              <a:ext uri="{28A0092B-C50C-407E-A947-70E740481C1C}">
                <a14:useLocalDpi xmlns:a14="http://schemas.microsoft.com/office/drawing/2010/main" val="0"/>
              </a:ext>
            </a:extLst>
          </a:blip>
          <a:srcRect r="6883" b="73105"/>
          <a:stretch/>
        </p:blipFill>
        <p:spPr>
          <a:xfrm>
            <a:off x="1826145" y="4028147"/>
            <a:ext cx="3014142" cy="590790"/>
          </a:xfrm>
          <a:prstGeom prst="rect">
            <a:avLst/>
          </a:prstGeom>
        </p:spPr>
      </p:pic>
      <p:pic>
        <p:nvPicPr>
          <p:cNvPr id="18" name="그림 17">
            <a:extLst>
              <a:ext uri="{FF2B5EF4-FFF2-40B4-BE49-F238E27FC236}">
                <a16:creationId xmlns:a16="http://schemas.microsoft.com/office/drawing/2014/main" xmlns="" id="{698E1CE9-1706-4E48-8793-735DB2EDA315}"/>
              </a:ext>
            </a:extLst>
          </p:cNvPr>
          <p:cNvPicPr>
            <a:picLocks noChangeAspect="1"/>
          </p:cNvPicPr>
          <p:nvPr/>
        </p:nvPicPr>
        <p:blipFill rotWithShape="1">
          <a:blip r:embed="rId8">
            <a:extLst>
              <a:ext uri="{28A0092B-C50C-407E-A947-70E740481C1C}">
                <a14:useLocalDpi xmlns:a14="http://schemas.microsoft.com/office/drawing/2010/main" val="0"/>
              </a:ext>
            </a:extLst>
          </a:blip>
          <a:srcRect l="-1" t="51230" r="13515" b="25441"/>
          <a:stretch/>
        </p:blipFill>
        <p:spPr>
          <a:xfrm>
            <a:off x="1760761" y="3524652"/>
            <a:ext cx="4873121" cy="512466"/>
          </a:xfrm>
          <a:prstGeom prst="rect">
            <a:avLst/>
          </a:prstGeom>
        </p:spPr>
      </p:pic>
      <p:sp>
        <p:nvSpPr>
          <p:cNvPr id="11" name="TextBox 10"/>
          <p:cNvSpPr txBox="1"/>
          <p:nvPr/>
        </p:nvSpPr>
        <p:spPr>
          <a:xfrm>
            <a:off x="4432746" y="3055206"/>
            <a:ext cx="1485628" cy="338554"/>
          </a:xfrm>
          <a:prstGeom prst="rect">
            <a:avLst/>
          </a:prstGeom>
          <a:noFill/>
        </p:spPr>
        <p:txBody>
          <a:bodyPr wrap="square" rtlCol="0">
            <a:spAutoFit/>
          </a:bodyPr>
          <a:lstStyle/>
          <a:p>
            <a:r>
              <a:rPr lang="en-US" altLang="ko-KR"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3,376,556</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sp>
        <p:nvSpPr>
          <p:cNvPr id="20" name="TextBox 19"/>
          <p:cNvSpPr txBox="1"/>
          <p:nvPr/>
        </p:nvSpPr>
        <p:spPr>
          <a:xfrm>
            <a:off x="4428264" y="3661648"/>
            <a:ext cx="1907088" cy="338554"/>
          </a:xfrm>
          <a:prstGeom prst="rect">
            <a:avLst/>
          </a:prstGeom>
          <a:noFill/>
        </p:spPr>
        <p:txBody>
          <a:bodyPr wrap="square" rtlCol="0">
            <a:spAutoFit/>
          </a:bodyPr>
          <a:lstStyle/>
          <a:p>
            <a:r>
              <a:rPr lang="en-US" altLang="ko-KR"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3,378,603</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sp>
        <p:nvSpPr>
          <p:cNvPr id="23" name="TextBox 22"/>
          <p:cNvSpPr txBox="1"/>
          <p:nvPr/>
        </p:nvSpPr>
        <p:spPr>
          <a:xfrm>
            <a:off x="4440074" y="4282479"/>
            <a:ext cx="1907088" cy="338554"/>
          </a:xfrm>
          <a:prstGeom prst="rect">
            <a:avLst/>
          </a:prstGeom>
          <a:noFill/>
        </p:spPr>
        <p:txBody>
          <a:bodyPr wrap="square" rtlCol="0">
            <a:spAutoFit/>
          </a:bodyPr>
          <a:lstStyle/>
          <a:p>
            <a:r>
              <a:rPr lang="en-US" altLang="ko-KR"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3,419,994</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sp>
        <p:nvSpPr>
          <p:cNvPr id="24" name="TextBox 23"/>
          <p:cNvSpPr txBox="1"/>
          <p:nvPr/>
        </p:nvSpPr>
        <p:spPr>
          <a:xfrm>
            <a:off x="4440074" y="4765484"/>
            <a:ext cx="1907088" cy="338554"/>
          </a:xfrm>
          <a:prstGeom prst="rect">
            <a:avLst/>
          </a:prstGeom>
          <a:noFill/>
        </p:spPr>
        <p:txBody>
          <a:bodyPr wrap="square" rtlCol="0">
            <a:spAutoFit/>
          </a:bodyPr>
          <a:lstStyle/>
          <a:p>
            <a:r>
              <a:rPr lang="en-US" altLang="ko-KR"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3,486,747</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pic>
        <p:nvPicPr>
          <p:cNvPr id="26" name="그림 25"/>
          <p:cNvPicPr>
            <a:picLocks noChangeAspect="1"/>
          </p:cNvPicPr>
          <p:nvPr/>
        </p:nvPicPr>
        <p:blipFill>
          <a:blip r:embed="rId9"/>
          <a:stretch>
            <a:fillRect/>
          </a:stretch>
        </p:blipFill>
        <p:spPr>
          <a:xfrm rot="16200000">
            <a:off x="926727" y="5903535"/>
            <a:ext cx="561768" cy="509400"/>
          </a:xfrm>
          <a:prstGeom prst="rect">
            <a:avLst/>
          </a:prstGeom>
        </p:spPr>
      </p:pic>
      <p:sp>
        <p:nvSpPr>
          <p:cNvPr id="27" name="TextBox 26"/>
          <p:cNvSpPr txBox="1"/>
          <p:nvPr/>
        </p:nvSpPr>
        <p:spPr>
          <a:xfrm>
            <a:off x="1474189" y="6211197"/>
            <a:ext cx="4905170" cy="338554"/>
          </a:xfrm>
          <a:prstGeom prst="rect">
            <a:avLst/>
          </a:prstGeom>
          <a:noFill/>
        </p:spPr>
        <p:txBody>
          <a:bodyPr wrap="square" rtlCol="0">
            <a:spAutoFit/>
          </a:bodyPr>
          <a:lstStyle/>
          <a:p>
            <a:r>
              <a:rPr lang="ko-KR" altLang="en-US"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자격 응시자 수는 항상 일정 수준으로 유지</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pic>
        <p:nvPicPr>
          <p:cNvPr id="30" name="그림 29"/>
          <p:cNvPicPr>
            <a:picLocks noChangeAspect="1"/>
          </p:cNvPicPr>
          <p:nvPr/>
        </p:nvPicPr>
        <p:blipFill>
          <a:blip r:embed="rId10"/>
          <a:stretch>
            <a:fillRect/>
          </a:stretch>
        </p:blipFill>
        <p:spPr>
          <a:xfrm>
            <a:off x="6492546" y="2098003"/>
            <a:ext cx="4541914" cy="3810330"/>
          </a:xfrm>
          <a:prstGeom prst="rect">
            <a:avLst/>
          </a:prstGeom>
        </p:spPr>
      </p:pic>
      <p:pic>
        <p:nvPicPr>
          <p:cNvPr id="31" name="그림 30"/>
          <p:cNvPicPr>
            <a:picLocks noChangeAspect="1"/>
          </p:cNvPicPr>
          <p:nvPr/>
        </p:nvPicPr>
        <p:blipFill>
          <a:blip r:embed="rId11"/>
          <a:stretch>
            <a:fillRect/>
          </a:stretch>
        </p:blipFill>
        <p:spPr>
          <a:xfrm>
            <a:off x="6202275" y="1917725"/>
            <a:ext cx="1109568" cy="798645"/>
          </a:xfrm>
          <a:prstGeom prst="rect">
            <a:avLst/>
          </a:prstGeom>
        </p:spPr>
      </p:pic>
      <p:pic>
        <p:nvPicPr>
          <p:cNvPr id="37" name="그림 36"/>
          <p:cNvPicPr>
            <a:picLocks noChangeAspect="1"/>
          </p:cNvPicPr>
          <p:nvPr/>
        </p:nvPicPr>
        <p:blipFill>
          <a:blip r:embed="rId9"/>
          <a:stretch>
            <a:fillRect/>
          </a:stretch>
        </p:blipFill>
        <p:spPr>
          <a:xfrm rot="16200000">
            <a:off x="6490164" y="5903535"/>
            <a:ext cx="561768" cy="509400"/>
          </a:xfrm>
          <a:prstGeom prst="rect">
            <a:avLst/>
          </a:prstGeom>
        </p:spPr>
      </p:pic>
      <p:sp>
        <p:nvSpPr>
          <p:cNvPr id="34" name="TextBox 33"/>
          <p:cNvSpPr txBox="1"/>
          <p:nvPr/>
        </p:nvSpPr>
        <p:spPr>
          <a:xfrm>
            <a:off x="9404226" y="5378769"/>
            <a:ext cx="2357718" cy="369332"/>
          </a:xfrm>
          <a:prstGeom prst="rect">
            <a:avLst/>
          </a:prstGeom>
          <a:noFill/>
        </p:spPr>
        <p:txBody>
          <a:bodyPr wrap="square" rtlCol="0">
            <a:spAutoFit/>
          </a:bodyPr>
          <a:lstStyle/>
          <a:p>
            <a:r>
              <a:rPr lang="ko-KR" altLang="en-US"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출처</a:t>
            </a:r>
            <a:r>
              <a:rPr lang="en-US" altLang="ko-KR"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 e- </a:t>
            </a:r>
            <a:r>
              <a:rPr lang="ko-KR" altLang="en-US" dirty="0" smtClean="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rPr>
              <a:t>나라지표</a:t>
            </a:r>
            <a:endParaRPr lang="ko-KR" altLang="en-US" dirty="0">
              <a:solidFill>
                <a:schemeClr val="tx1">
                  <a:lumMod val="75000"/>
                  <a:lumOff val="25000"/>
                </a:schemeClr>
              </a:solidFill>
              <a:effectLst>
                <a:outerShdw blurRad="38100" dist="38100" dir="2700000" algn="tl">
                  <a:srgbClr val="000000">
                    <a:alpha val="43137"/>
                  </a:srgbClr>
                </a:outerShdw>
              </a:effectLst>
              <a:latin typeface="LG PC" panose="02030504000101010101" pitchFamily="18" charset="-127"/>
              <a:ea typeface="LG PC" panose="02030504000101010101" pitchFamily="18" charset="-127"/>
            </a:endParaRPr>
          </a:p>
        </p:txBody>
      </p:sp>
      <p:graphicFrame>
        <p:nvGraphicFramePr>
          <p:cNvPr id="56" name="차트 55"/>
          <p:cNvGraphicFramePr/>
          <p:nvPr>
            <p:extLst>
              <p:ext uri="{D42A27DB-BD31-4B8C-83A1-F6EECF244321}">
                <p14:modId xmlns:p14="http://schemas.microsoft.com/office/powerpoint/2010/main" val="531524598"/>
              </p:ext>
            </p:extLst>
          </p:nvPr>
        </p:nvGraphicFramePr>
        <p:xfrm>
          <a:off x="7014273" y="2830012"/>
          <a:ext cx="3568812" cy="2639343"/>
        </p:xfrm>
        <a:graphic>
          <a:graphicData uri="http://schemas.openxmlformats.org/drawingml/2006/chart">
            <c:chart xmlns:c="http://schemas.openxmlformats.org/drawingml/2006/chart" xmlns:r="http://schemas.openxmlformats.org/officeDocument/2006/relationships" r:id="rId12"/>
          </a:graphicData>
        </a:graphic>
      </p:graphicFrame>
      <p:sp>
        <p:nvSpPr>
          <p:cNvPr id="57" name="TextBox 56"/>
          <p:cNvSpPr txBox="1"/>
          <p:nvPr/>
        </p:nvSpPr>
        <p:spPr>
          <a:xfrm>
            <a:off x="6998919" y="2344597"/>
            <a:ext cx="3429130" cy="369332"/>
          </a:xfrm>
          <a:prstGeom prst="rect">
            <a:avLst/>
          </a:prstGeom>
          <a:noFill/>
        </p:spPr>
        <p:txBody>
          <a:bodyPr wrap="square" rtlCol="0">
            <a:spAutoFit/>
          </a:bodyPr>
          <a:lstStyle/>
          <a:p>
            <a:pPr algn="ctr"/>
            <a:r>
              <a:rPr lang="ko-KR" altLang="en-US" dirty="0" smtClean="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국가 공인 자격 응시 연령대 </a:t>
            </a:r>
            <a:endParaRPr lang="ko-KR" altLang="en-US" dirty="0">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endParaRPr>
          </a:p>
        </p:txBody>
      </p:sp>
      <p:sp>
        <p:nvSpPr>
          <p:cNvPr id="58" name="TextBox 57"/>
          <p:cNvSpPr txBox="1"/>
          <p:nvPr/>
        </p:nvSpPr>
        <p:spPr>
          <a:xfrm>
            <a:off x="7058263" y="6212154"/>
            <a:ext cx="4905170" cy="338554"/>
          </a:xfrm>
          <a:prstGeom prst="rect">
            <a:avLst/>
          </a:prstGeom>
          <a:noFill/>
        </p:spPr>
        <p:txBody>
          <a:bodyPr wrap="square" rtlCol="0">
            <a:spAutoFit/>
          </a:bodyPr>
          <a:lstStyle/>
          <a:p>
            <a:r>
              <a:rPr lang="ko-KR" altLang="en-US"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자격 응시 연령대는 </a:t>
            </a:r>
            <a:r>
              <a:rPr lang="en-US" altLang="ko-KR"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20</a:t>
            </a:r>
            <a:r>
              <a:rPr lang="ko-KR" altLang="en-US" sz="1600"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대가 가장 높음</a:t>
            </a:r>
            <a:r>
              <a:rPr lang="en-US" altLang="ko-KR"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endParaRPr lang="ko-KR" altLang="en-US" sz="1600"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spTree>
    <p:extLst>
      <p:ext uri="{BB962C8B-B14F-4D97-AF65-F5344CB8AC3E}">
        <p14:creationId xmlns:p14="http://schemas.microsoft.com/office/powerpoint/2010/main" val="329779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9" name="그림 48"/>
          <p:cNvPicPr>
            <a:picLocks noChangeAspect="1"/>
          </p:cNvPicPr>
          <p:nvPr/>
        </p:nvPicPr>
        <p:blipFill rotWithShape="1">
          <a:blip r:embed="rId4"/>
          <a:srcRect l="55641" b="18396"/>
          <a:stretch/>
        </p:blipFill>
        <p:spPr>
          <a:xfrm>
            <a:off x="2860278" y="5958804"/>
            <a:ext cx="2956516" cy="641617"/>
          </a:xfrm>
          <a:prstGeom prst="rect">
            <a:avLst/>
          </a:prstGeom>
        </p:spPr>
      </p:pic>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6"/>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1.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개요</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pic>
        <p:nvPicPr>
          <p:cNvPr id="32" name="그림 31"/>
          <p:cNvPicPr>
            <a:picLocks noChangeAspect="1"/>
          </p:cNvPicPr>
          <p:nvPr/>
        </p:nvPicPr>
        <p:blipFill>
          <a:blip r:embed="rId7"/>
          <a:stretch>
            <a:fillRect/>
          </a:stretch>
        </p:blipFill>
        <p:spPr>
          <a:xfrm>
            <a:off x="780427" y="2399088"/>
            <a:ext cx="4555808" cy="3401750"/>
          </a:xfrm>
          <a:prstGeom prst="rect">
            <a:avLst/>
          </a:prstGeom>
        </p:spPr>
      </p:pic>
      <p:sp>
        <p:nvSpPr>
          <p:cNvPr id="36" name="직사각형 35"/>
          <p:cNvSpPr/>
          <p:nvPr/>
        </p:nvSpPr>
        <p:spPr>
          <a:xfrm>
            <a:off x="3677055" y="3317698"/>
            <a:ext cx="1322962" cy="1954693"/>
          </a:xfrm>
          <a:prstGeom prst="rect">
            <a:avLst/>
          </a:prstGeom>
          <a:noFill/>
          <a:ln w="76200">
            <a:solidFill>
              <a:srgbClr val="F97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1536970" y="5671226"/>
            <a:ext cx="2461098" cy="486383"/>
          </a:xfrm>
          <a:prstGeom prst="rect">
            <a:avLst/>
          </a:prstGeom>
          <a:noFill/>
        </p:spPr>
        <p:txBody>
          <a:bodyPr wrap="square" rtlCol="0">
            <a:spAutoFit/>
          </a:bodyPr>
          <a:lstStyle/>
          <a:p>
            <a:endParaRPr lang="ko-KR" altLang="en-US" dirty="0"/>
          </a:p>
        </p:txBody>
      </p:sp>
      <p:pic>
        <p:nvPicPr>
          <p:cNvPr id="31" name="그림 30"/>
          <p:cNvPicPr>
            <a:picLocks noChangeAspect="1"/>
          </p:cNvPicPr>
          <p:nvPr/>
        </p:nvPicPr>
        <p:blipFill>
          <a:blip r:embed="rId8">
            <a:duotone>
              <a:prstClr val="black"/>
              <a:schemeClr val="accent1">
                <a:tint val="45000"/>
                <a:satMod val="400000"/>
              </a:schemeClr>
            </a:duotone>
          </a:blip>
          <a:stretch>
            <a:fillRect/>
          </a:stretch>
        </p:blipFill>
        <p:spPr>
          <a:xfrm>
            <a:off x="2764113" y="2043544"/>
            <a:ext cx="1109568" cy="798645"/>
          </a:xfrm>
          <a:prstGeom prst="rect">
            <a:avLst/>
          </a:prstGeom>
        </p:spPr>
      </p:pic>
      <p:pic>
        <p:nvPicPr>
          <p:cNvPr id="37" name="그림 36"/>
          <p:cNvPicPr>
            <a:picLocks noChangeAspect="1"/>
          </p:cNvPicPr>
          <p:nvPr/>
        </p:nvPicPr>
        <p:blipFill>
          <a:blip r:embed="rId9"/>
          <a:stretch>
            <a:fillRect/>
          </a:stretch>
        </p:blipFill>
        <p:spPr>
          <a:xfrm rot="16200000">
            <a:off x="817938" y="5827022"/>
            <a:ext cx="561768" cy="509400"/>
          </a:xfrm>
          <a:prstGeom prst="rect">
            <a:avLst/>
          </a:prstGeom>
        </p:spPr>
      </p:pic>
      <p:sp>
        <p:nvSpPr>
          <p:cNvPr id="48" name="TextBox 47"/>
          <p:cNvSpPr txBox="1"/>
          <p:nvPr/>
        </p:nvSpPr>
        <p:spPr>
          <a:xfrm>
            <a:off x="1353522" y="6157609"/>
            <a:ext cx="4484451" cy="369332"/>
          </a:xfrm>
          <a:prstGeom prst="rect">
            <a:avLst/>
          </a:prstGeom>
          <a:noFill/>
        </p:spPr>
        <p:txBody>
          <a:bodyPr wrap="square" rtlCol="0">
            <a:spAutoFit/>
          </a:bodyPr>
          <a:lstStyle/>
          <a:p>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취업 준비생의 평균 자격증 </a:t>
            </a:r>
            <a:r>
              <a:rPr lang="ko-KR" altLang="en-US" dirty="0" err="1"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갯수는</a:t>
            </a: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r>
              <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3</a:t>
            </a: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개</a:t>
            </a:r>
            <a:endParaRPr lang="ko-KR" altLang="en-US"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sp>
        <p:nvSpPr>
          <p:cNvPr id="54" name="TextBox 53"/>
          <p:cNvSpPr txBox="1"/>
          <p:nvPr/>
        </p:nvSpPr>
        <p:spPr>
          <a:xfrm>
            <a:off x="4425024" y="2453055"/>
            <a:ext cx="4264504" cy="3426766"/>
          </a:xfrm>
          <a:prstGeom prst="rect">
            <a:avLst/>
          </a:prstGeom>
          <a:noFill/>
        </p:spPr>
        <p:txBody>
          <a:bodyPr wrap="square" rtlCol="0">
            <a:spAutoFit/>
          </a:bodyPr>
          <a:lstStyle/>
          <a:p>
            <a:endParaRPr lang="ko-KR" altLang="en-US" dirty="0"/>
          </a:p>
        </p:txBody>
      </p:sp>
      <p:sp>
        <p:nvSpPr>
          <p:cNvPr id="57" name="직사각형 56"/>
          <p:cNvSpPr/>
          <p:nvPr/>
        </p:nvSpPr>
        <p:spPr>
          <a:xfrm>
            <a:off x="6413256" y="2399088"/>
            <a:ext cx="4552544" cy="3426766"/>
          </a:xfrm>
          <a:prstGeom prst="rect">
            <a:avLst/>
          </a:prstGeom>
          <a:solidFill>
            <a:srgbClr val="E8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림 57"/>
          <p:cNvPicPr>
            <a:picLocks noChangeAspect="1"/>
          </p:cNvPicPr>
          <p:nvPr/>
        </p:nvPicPr>
        <p:blipFill>
          <a:blip r:embed="rId8">
            <a:duotone>
              <a:prstClr val="black"/>
              <a:schemeClr val="accent1">
                <a:tint val="45000"/>
                <a:satMod val="400000"/>
              </a:schemeClr>
            </a:duotone>
          </a:blip>
          <a:stretch>
            <a:fillRect/>
          </a:stretch>
        </p:blipFill>
        <p:spPr>
          <a:xfrm>
            <a:off x="8183968" y="2026749"/>
            <a:ext cx="1109568" cy="798645"/>
          </a:xfrm>
          <a:prstGeom prst="rect">
            <a:avLst/>
          </a:prstGeom>
        </p:spPr>
      </p:pic>
      <p:pic>
        <p:nvPicPr>
          <p:cNvPr id="59" name="그림 58"/>
          <p:cNvPicPr>
            <a:picLocks noChangeAspect="1"/>
          </p:cNvPicPr>
          <p:nvPr/>
        </p:nvPicPr>
        <p:blipFill>
          <a:blip r:embed="rId10"/>
          <a:stretch>
            <a:fillRect/>
          </a:stretch>
        </p:blipFill>
        <p:spPr>
          <a:xfrm>
            <a:off x="5259872" y="2499126"/>
            <a:ext cx="6859312" cy="3434662"/>
          </a:xfrm>
          <a:prstGeom prst="rect">
            <a:avLst/>
          </a:prstGeom>
        </p:spPr>
      </p:pic>
      <p:sp>
        <p:nvSpPr>
          <p:cNvPr id="60" name="TextBox 59"/>
          <p:cNvSpPr txBox="1"/>
          <p:nvPr/>
        </p:nvSpPr>
        <p:spPr>
          <a:xfrm>
            <a:off x="7175381" y="4318743"/>
            <a:ext cx="2152650" cy="307777"/>
          </a:xfrm>
          <a:prstGeom prst="rect">
            <a:avLst/>
          </a:prstGeom>
          <a:noFill/>
        </p:spPr>
        <p:txBody>
          <a:bodyPr wrap="square" rtlCol="0">
            <a:spAutoFit/>
          </a:bodyPr>
          <a:lstStyle/>
          <a:p>
            <a:r>
              <a:rPr lang="ko-KR" altLang="en-US" sz="1400" dirty="0" smtClean="0">
                <a:latin typeface="+mn-ea"/>
              </a:rPr>
              <a:t>자격증 공부 </a:t>
            </a:r>
            <a:endParaRPr lang="ko-KR" altLang="en-US" sz="1400" dirty="0">
              <a:latin typeface="+mn-ea"/>
            </a:endParaRPr>
          </a:p>
        </p:txBody>
      </p:sp>
      <p:pic>
        <p:nvPicPr>
          <p:cNvPr id="62" name="그림 61"/>
          <p:cNvPicPr>
            <a:picLocks noChangeAspect="1"/>
          </p:cNvPicPr>
          <p:nvPr/>
        </p:nvPicPr>
        <p:blipFill rotWithShape="1">
          <a:blip r:embed="rId11"/>
          <a:srcRect r="2023"/>
          <a:stretch/>
        </p:blipFill>
        <p:spPr>
          <a:xfrm>
            <a:off x="6557276" y="2649352"/>
            <a:ext cx="4312279" cy="4484815"/>
          </a:xfrm>
          <a:prstGeom prst="rect">
            <a:avLst/>
          </a:prstGeom>
        </p:spPr>
      </p:pic>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sp>
        <p:nvSpPr>
          <p:cNvPr id="68" name="TextBox 67"/>
          <p:cNvSpPr txBox="1"/>
          <p:nvPr/>
        </p:nvSpPr>
        <p:spPr>
          <a:xfrm>
            <a:off x="7290592" y="2237737"/>
            <a:ext cx="2761740" cy="400110"/>
          </a:xfrm>
          <a:prstGeom prst="rect">
            <a:avLst/>
          </a:prstGeom>
          <a:solidFill>
            <a:srgbClr val="F56663"/>
          </a:solidFill>
        </p:spPr>
        <p:txBody>
          <a:bodyPr wrap="square" rtlCol="0">
            <a:spAutoFit/>
          </a:bodyPr>
          <a:lstStyle/>
          <a:p>
            <a:pPr algn="ctr"/>
            <a:r>
              <a:rPr lang="ko-KR" altLang="en-US" sz="2000"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자격증 </a:t>
            </a:r>
            <a:r>
              <a:rPr lang="ko-KR" altLang="en-US" sz="2000"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취득</a:t>
            </a:r>
            <a:r>
              <a:rPr lang="ko-KR" altLang="en-US" sz="2000" dirty="0" smtClean="0">
                <a:solidFill>
                  <a:schemeClr val="bg1"/>
                </a:solidFill>
                <a:latin typeface="210 옴니고딕 040" panose="02020603020101020101" pitchFamily="18" charset="-127"/>
                <a:ea typeface="210 옴니고딕 040" panose="02020603020101020101" pitchFamily="18" charset="-127"/>
              </a:rPr>
              <a:t>에만 집중</a:t>
            </a:r>
            <a:endParaRPr lang="ko-KR" altLang="en-US" sz="2000" dirty="0">
              <a:solidFill>
                <a:schemeClr val="bg1"/>
              </a:solidFill>
              <a:latin typeface="210 옴니고딕 040" panose="02020603020101020101" pitchFamily="18" charset="-127"/>
              <a:ea typeface="210 옴니고딕 040" panose="02020603020101020101" pitchFamily="18" charset="-127"/>
            </a:endParaRPr>
          </a:p>
        </p:txBody>
      </p:sp>
    </p:spTree>
    <p:extLst>
      <p:ext uri="{BB962C8B-B14F-4D97-AF65-F5344CB8AC3E}">
        <p14:creationId xmlns:p14="http://schemas.microsoft.com/office/powerpoint/2010/main" val="12626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60"/>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2" name="type.wav"/>
                                        </p:tgtEl>
                                      </p:cMediaNode>
                                    </p:audio>
                                  </p:sub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0"/>
                                        <p:tgtEl>
                                          <p:spTgt spid="62"/>
                                        </p:tgtEl>
                                      </p:cBhvr>
                                    </p:animEffect>
                                    <p:anim calcmode="lin" valueType="num">
                                      <p:cBhvr>
                                        <p:cTn id="26" dur="5000" fill="hold"/>
                                        <p:tgtEl>
                                          <p:spTgt spid="62"/>
                                        </p:tgtEl>
                                        <p:attrNameLst>
                                          <p:attrName>ppt_x</p:attrName>
                                        </p:attrNameLst>
                                      </p:cBhvr>
                                      <p:tavLst>
                                        <p:tav tm="0">
                                          <p:val>
                                            <p:strVal val="#ppt_x"/>
                                          </p:val>
                                        </p:tav>
                                        <p:tav tm="100000">
                                          <p:val>
                                            <p:strVal val="#ppt_x"/>
                                          </p:val>
                                        </p:tav>
                                      </p:tavLst>
                                    </p:anim>
                                    <p:anim calcmode="lin" valueType="num">
                                      <p:cBhvr>
                                        <p:cTn id="27" dur="4500" decel="100000" fill="hold"/>
                                        <p:tgtEl>
                                          <p:spTgt spid="62"/>
                                        </p:tgtEl>
                                        <p:attrNameLst>
                                          <p:attrName>ppt_y</p:attrName>
                                        </p:attrNameLst>
                                      </p:cBhvr>
                                      <p:tavLst>
                                        <p:tav tm="0">
                                          <p:val>
                                            <p:strVal val="#ppt_y+1"/>
                                          </p:val>
                                        </p:tav>
                                        <p:tav tm="100000">
                                          <p:val>
                                            <p:strVal val="#ppt_y-.03"/>
                                          </p:val>
                                        </p:tav>
                                      </p:tavLst>
                                    </p:anim>
                                    <p:anim calcmode="lin" valueType="num">
                                      <p:cBhvr>
                                        <p:cTn id="28" dur="500" accel="100000" fill="hold">
                                          <p:stCondLst>
                                            <p:cond delay="4500"/>
                                          </p:stCondLst>
                                        </p:cTn>
                                        <p:tgtEl>
                                          <p:spTgt spid="62"/>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p:bldP spid="60" grpId="0"/>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1.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개요</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54" name="TextBox 53"/>
          <p:cNvSpPr txBox="1"/>
          <p:nvPr/>
        </p:nvSpPr>
        <p:spPr>
          <a:xfrm>
            <a:off x="4028882" y="2631776"/>
            <a:ext cx="4264504" cy="3426766"/>
          </a:xfrm>
          <a:prstGeom prst="rect">
            <a:avLst/>
          </a:prstGeom>
          <a:noFill/>
        </p:spPr>
        <p:txBody>
          <a:bodyPr wrap="square" rtlCol="0">
            <a:spAutoFit/>
          </a:bodyPr>
          <a:lstStyle/>
          <a:p>
            <a:endParaRPr lang="ko-KR" altLang="en-US" dirty="0"/>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2" name="그림 1"/>
          <p:cNvPicPr>
            <a:picLocks noChangeAspect="1"/>
          </p:cNvPicPr>
          <p:nvPr/>
        </p:nvPicPr>
        <p:blipFill>
          <a:blip r:embed="rId5"/>
          <a:stretch>
            <a:fillRect/>
          </a:stretch>
        </p:blipFill>
        <p:spPr>
          <a:xfrm>
            <a:off x="226820" y="1671842"/>
            <a:ext cx="5304598" cy="3425629"/>
          </a:xfrm>
          <a:prstGeom prst="rect">
            <a:avLst/>
          </a:prstGeom>
        </p:spPr>
      </p:pic>
      <p:pic>
        <p:nvPicPr>
          <p:cNvPr id="8" name="그림 7"/>
          <p:cNvPicPr>
            <a:picLocks noChangeAspect="1"/>
          </p:cNvPicPr>
          <p:nvPr/>
        </p:nvPicPr>
        <p:blipFill>
          <a:blip r:embed="rId6"/>
          <a:stretch>
            <a:fillRect/>
          </a:stretch>
        </p:blipFill>
        <p:spPr>
          <a:xfrm>
            <a:off x="5465090" y="4231498"/>
            <a:ext cx="6854299" cy="2786978"/>
          </a:xfrm>
          <a:prstGeom prst="rect">
            <a:avLst/>
          </a:prstGeom>
        </p:spPr>
      </p:pic>
      <p:pic>
        <p:nvPicPr>
          <p:cNvPr id="9" name="그림 8"/>
          <p:cNvPicPr>
            <a:picLocks noChangeAspect="1"/>
          </p:cNvPicPr>
          <p:nvPr/>
        </p:nvPicPr>
        <p:blipFill>
          <a:blip r:embed="rId7"/>
          <a:stretch>
            <a:fillRect/>
          </a:stretch>
        </p:blipFill>
        <p:spPr>
          <a:xfrm rot="16200000">
            <a:off x="5431560" y="4330210"/>
            <a:ext cx="719390" cy="652329"/>
          </a:xfrm>
          <a:prstGeom prst="rect">
            <a:avLst/>
          </a:prstGeom>
        </p:spPr>
      </p:pic>
      <p:sp>
        <p:nvSpPr>
          <p:cNvPr id="34" name="평행 사변형 33">
            <a:extLst>
              <a:ext uri="{FF2B5EF4-FFF2-40B4-BE49-F238E27FC236}">
                <a16:creationId xmlns:a16="http://schemas.microsoft.com/office/drawing/2014/main" xmlns="" id="{377598D9-1E28-4873-A65B-AA95B762BEDD}"/>
              </a:ext>
            </a:extLst>
          </p:cNvPr>
          <p:cNvSpPr/>
          <p:nvPr/>
        </p:nvSpPr>
        <p:spPr>
          <a:xfrm>
            <a:off x="6418203" y="4952864"/>
            <a:ext cx="5021524" cy="163431"/>
          </a:xfrm>
          <a:prstGeom prst="parallelogram">
            <a:avLst/>
          </a:prstGeom>
          <a:solidFill>
            <a:srgbClr val="FECD8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334231" y="4743533"/>
            <a:ext cx="7189469" cy="369332"/>
          </a:xfrm>
          <a:prstGeom prst="rect">
            <a:avLst/>
          </a:prstGeom>
        </p:spPr>
        <p:txBody>
          <a:bodyPr wrap="square">
            <a:spAutoFit/>
          </a:bodyPr>
          <a:lstStyle/>
          <a:p>
            <a:pPr algn="ctr"/>
            <a:r>
              <a:rPr lang="ko-KR" altLang="en-US" b="1" dirty="0">
                <a:latin typeface="DX경필명조B" panose="02020600000000000000" pitchFamily="18" charset="-127"/>
                <a:ea typeface="DX경필명조B" panose="02020600000000000000" pitchFamily="18" charset="-127"/>
              </a:rPr>
              <a:t>대졸자의 첫 일자리 취업 영향요인 분석 </a:t>
            </a:r>
            <a:r>
              <a:rPr lang="en-US" altLang="ko-KR" b="1" dirty="0">
                <a:latin typeface="DX경필명조B" panose="02020600000000000000" pitchFamily="18" charset="-127"/>
                <a:ea typeface="DX경필명조B" panose="02020600000000000000" pitchFamily="18" charset="-127"/>
              </a:rPr>
              <a:t>– </a:t>
            </a:r>
            <a:r>
              <a:rPr lang="ko-KR" altLang="en-US" b="1" dirty="0">
                <a:latin typeface="DX경필명조B" panose="02020600000000000000" pitchFamily="18" charset="-127"/>
                <a:ea typeface="DX경필명조B" panose="02020600000000000000" pitchFamily="18" charset="-127"/>
              </a:rPr>
              <a:t>조성은 </a:t>
            </a:r>
            <a:r>
              <a:rPr lang="ko-KR" altLang="en-US" b="1" dirty="0" smtClean="0">
                <a:latin typeface="DX경필명조B" panose="02020600000000000000" pitchFamily="18" charset="-127"/>
                <a:ea typeface="DX경필명조B" panose="02020600000000000000" pitchFamily="18" charset="-127"/>
              </a:rPr>
              <a:t>저 </a:t>
            </a:r>
            <a:endParaRPr lang="ko-KR" altLang="en-US" b="1" dirty="0">
              <a:latin typeface="DX경필명조B" panose="02020600000000000000" pitchFamily="18" charset="-127"/>
              <a:ea typeface="DX경필명조B" panose="02020600000000000000" pitchFamily="18" charset="-127"/>
            </a:endParaRPr>
          </a:p>
        </p:txBody>
      </p:sp>
      <p:grpSp>
        <p:nvGrpSpPr>
          <p:cNvPr id="35" name="그룹 34">
            <a:extLst>
              <a:ext uri="{FF2B5EF4-FFF2-40B4-BE49-F238E27FC236}">
                <a16:creationId xmlns="" xmlns:a16="http://schemas.microsoft.com/office/drawing/2014/main" id="{53FB935E-814C-478A-B6A7-AC37480E862B}"/>
              </a:ext>
            </a:extLst>
          </p:cNvPr>
          <p:cNvGrpSpPr/>
          <p:nvPr/>
        </p:nvGrpSpPr>
        <p:grpSpPr>
          <a:xfrm>
            <a:off x="6117420" y="5273234"/>
            <a:ext cx="5933708" cy="369332"/>
            <a:chOff x="6561991" y="3085602"/>
            <a:chExt cx="5580522" cy="287431"/>
          </a:xfrm>
        </p:grpSpPr>
        <p:sp>
          <p:nvSpPr>
            <p:cNvPr id="38" name="직사각형 37">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 xmlns:a16="http://schemas.microsoft.com/office/drawing/2014/main" id="{2FE5021E-50CC-4560-A7A0-44B2FE94A7B5}"/>
                </a:ext>
              </a:extLst>
            </p:cNvPr>
            <p:cNvSpPr txBox="1"/>
            <p:nvPr/>
          </p:nvSpPr>
          <p:spPr>
            <a:xfrm>
              <a:off x="6707353" y="3085602"/>
              <a:ext cx="5435160" cy="287431"/>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통용되는 자격증에 대한 통합된 정보를 제공하는 서비스의 부재</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grpSp>
        <p:nvGrpSpPr>
          <p:cNvPr id="40" name="그룹 39">
            <a:extLst>
              <a:ext uri="{FF2B5EF4-FFF2-40B4-BE49-F238E27FC236}">
                <a16:creationId xmlns="" xmlns:a16="http://schemas.microsoft.com/office/drawing/2014/main" id="{53FB935E-814C-478A-B6A7-AC37480E862B}"/>
              </a:ext>
            </a:extLst>
          </p:cNvPr>
          <p:cNvGrpSpPr/>
          <p:nvPr/>
        </p:nvGrpSpPr>
        <p:grpSpPr>
          <a:xfrm>
            <a:off x="6117420" y="5863894"/>
            <a:ext cx="4963892" cy="646331"/>
            <a:chOff x="6561991" y="3085602"/>
            <a:chExt cx="4668432" cy="503004"/>
          </a:xfrm>
        </p:grpSpPr>
        <p:sp>
          <p:nvSpPr>
            <p:cNvPr id="41" name="직사각형 40">
              <a:extLst>
                <a:ext uri="{FF2B5EF4-FFF2-40B4-BE49-F238E27FC236}">
                  <a16:creationId xmlns="" xmlns:a16="http://schemas.microsoft.com/office/drawing/2014/main" id="{558C1346-4815-4F78-8704-7AC5CC3E9252}"/>
                </a:ext>
              </a:extLst>
            </p:cNvPr>
            <p:cNvSpPr/>
            <p:nvPr/>
          </p:nvSpPr>
          <p:spPr>
            <a:xfrm>
              <a:off x="6561991" y="3160449"/>
              <a:ext cx="109848" cy="10984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 xmlns:a16="http://schemas.microsoft.com/office/drawing/2014/main" id="{2FE5021E-50CC-4560-A7A0-44B2FE94A7B5}"/>
                </a:ext>
              </a:extLst>
            </p:cNvPr>
            <p:cNvSpPr txBox="1"/>
            <p:nvPr/>
          </p:nvSpPr>
          <p:spPr>
            <a:xfrm>
              <a:off x="6707353" y="3085602"/>
              <a:ext cx="4523070" cy="503004"/>
            </a:xfrm>
            <a:prstGeom prst="rect">
              <a:avLst/>
            </a:prstGeom>
            <a:noFill/>
          </p:spPr>
          <p:txBody>
            <a:bodyPr wrap="none" rtlCol="0">
              <a:spAutoFit/>
            </a:bodyPr>
            <a:lstStyle/>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각 자격증에 대한 안내는 개요 수준의 </a:t>
              </a:r>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정보만을 제공</a:t>
              </a:r>
              <a:endParaRPr lang="en-US" altLang="ko-KR"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a:p>
              <a:r>
                <a:rPr lang="ko-KR" altLang="en-US" dirty="0" smtClean="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 </a:t>
              </a:r>
              <a:endParaRPr lang="ko-KR" altLang="en-US" dirty="0">
                <a:solidFill>
                  <a:schemeClr val="tx1">
                    <a:alpha val="98000"/>
                  </a:schemeClr>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grpSp>
    </p:spTree>
    <p:extLst>
      <p:ext uri="{BB962C8B-B14F-4D97-AF65-F5344CB8AC3E}">
        <p14:creationId xmlns:p14="http://schemas.microsoft.com/office/powerpoint/2010/main" val="367967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2" name="평행 사변형 41">
            <a:extLst>
              <a:ext uri="{FF2B5EF4-FFF2-40B4-BE49-F238E27FC236}">
                <a16:creationId xmlns:a16="http://schemas.microsoft.com/office/drawing/2014/main" xmlns="" id="{377598D9-1E28-4873-A65B-AA95B762BEDD}"/>
              </a:ext>
            </a:extLst>
          </p:cNvPr>
          <p:cNvSpPr/>
          <p:nvPr/>
        </p:nvSpPr>
        <p:spPr>
          <a:xfrm>
            <a:off x="2651661" y="5632377"/>
            <a:ext cx="1640264" cy="184744"/>
          </a:xfrm>
          <a:prstGeom prst="parallelogram">
            <a:avLst/>
          </a:prstGeom>
          <a:solidFill>
            <a:srgbClr val="FECD8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평행 사변형 40">
            <a:extLst>
              <a:ext uri="{FF2B5EF4-FFF2-40B4-BE49-F238E27FC236}">
                <a16:creationId xmlns:a16="http://schemas.microsoft.com/office/drawing/2014/main" xmlns="" id="{377598D9-1E28-4873-A65B-AA95B762BEDD}"/>
              </a:ext>
            </a:extLst>
          </p:cNvPr>
          <p:cNvSpPr/>
          <p:nvPr/>
        </p:nvSpPr>
        <p:spPr>
          <a:xfrm>
            <a:off x="1901690" y="4290510"/>
            <a:ext cx="3653764" cy="136456"/>
          </a:xfrm>
          <a:prstGeom prst="parallelogram">
            <a:avLst/>
          </a:prstGeom>
          <a:solidFill>
            <a:srgbClr val="FECD86">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9" name="그림 38"/>
          <p:cNvPicPr>
            <a:picLocks noChangeAspect="1"/>
          </p:cNvPicPr>
          <p:nvPr/>
        </p:nvPicPr>
        <p:blipFill>
          <a:blip r:embed="rId4"/>
          <a:stretch>
            <a:fillRect/>
          </a:stretch>
        </p:blipFill>
        <p:spPr>
          <a:xfrm>
            <a:off x="830247" y="4596235"/>
            <a:ext cx="1585456" cy="899858"/>
          </a:xfrm>
          <a:prstGeom prst="rect">
            <a:avLst/>
          </a:prstGeom>
        </p:spPr>
      </p:pic>
      <p:pic>
        <p:nvPicPr>
          <p:cNvPr id="38" name="그림 37"/>
          <p:cNvPicPr>
            <a:picLocks noChangeAspect="1"/>
          </p:cNvPicPr>
          <p:nvPr/>
        </p:nvPicPr>
        <p:blipFill>
          <a:blip r:embed="rId4"/>
          <a:stretch>
            <a:fillRect/>
          </a:stretch>
        </p:blipFill>
        <p:spPr>
          <a:xfrm>
            <a:off x="830247" y="3244509"/>
            <a:ext cx="1962773" cy="899858"/>
          </a:xfrm>
          <a:prstGeom prst="rect">
            <a:avLst/>
          </a:prstGeom>
        </p:spPr>
      </p:pic>
      <p:pic>
        <p:nvPicPr>
          <p:cNvPr id="16" name="그림 15"/>
          <p:cNvPicPr>
            <a:picLocks noChangeAspect="1"/>
          </p:cNvPicPr>
          <p:nvPr/>
        </p:nvPicPr>
        <p:blipFill>
          <a:blip r:embed="rId4"/>
          <a:stretch>
            <a:fillRect/>
          </a:stretch>
        </p:blipFill>
        <p:spPr>
          <a:xfrm>
            <a:off x="799524" y="1904324"/>
            <a:ext cx="2273614" cy="899858"/>
          </a:xfrm>
          <a:prstGeom prst="rect">
            <a:avLst/>
          </a:prstGeom>
        </p:spPr>
      </p:pic>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6"/>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1.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소개</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pic>
        <p:nvPicPr>
          <p:cNvPr id="8" name="그림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6976" y="1291419"/>
            <a:ext cx="2193800" cy="4614544"/>
          </a:xfrm>
          <a:prstGeom prst="rect">
            <a:avLst/>
          </a:prstGeom>
        </p:spPr>
      </p:pic>
      <p:sp>
        <p:nvSpPr>
          <p:cNvPr id="11" name="TextBox 10"/>
          <p:cNvSpPr txBox="1"/>
          <p:nvPr/>
        </p:nvSpPr>
        <p:spPr>
          <a:xfrm>
            <a:off x="941033" y="2142838"/>
            <a:ext cx="6506142" cy="954107"/>
          </a:xfrm>
          <a:prstGeom prst="rect">
            <a:avLst/>
          </a:prstGeom>
          <a:noFill/>
        </p:spPr>
        <p:txBody>
          <a:bodyPr wrap="square" rtlCol="0">
            <a:spAutoFit/>
          </a:bodyPr>
          <a:lstStyle/>
          <a:p>
            <a:r>
              <a:rPr lang="en-US" altLang="ko-KR" sz="2400" b="1" dirty="0" smtClean="0">
                <a:solidFill>
                  <a:schemeClr val="bg2">
                    <a:lumMod val="25000"/>
                  </a:schemeClr>
                </a:solidFill>
                <a:latin typeface="210 옴니고딕 040" panose="02020603020101020101" pitchFamily="18" charset="-127"/>
                <a:ea typeface="210 옴니고딕 040" panose="02020603020101020101" pitchFamily="18" charset="-127"/>
              </a:rPr>
              <a:t>For WHO? </a:t>
            </a:r>
          </a:p>
          <a:p>
            <a:endParaRPr lang="en-US" altLang="ko-KR" sz="800" b="1" dirty="0" smtClean="0">
              <a:latin typeface="210 옴니고딕 040" panose="02020603020101020101" pitchFamily="18" charset="-127"/>
              <a:ea typeface="210 옴니고딕 040" panose="02020603020101020101" pitchFamily="18" charset="-127"/>
            </a:endParaRPr>
          </a:p>
          <a:p>
            <a:r>
              <a:rPr lang="ko-KR" altLang="en-US" sz="2400" dirty="0" smtClean="0">
                <a:latin typeface="DX경필명조B" panose="02020600000000000000" pitchFamily="18" charset="-127"/>
                <a:ea typeface="DX경필명조B" panose="02020600000000000000" pitchFamily="18" charset="-127"/>
              </a:rPr>
              <a:t>국가공인자격증 취득이 필요한 </a:t>
            </a:r>
            <a:r>
              <a:rPr lang="ko-KR" altLang="en-US"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대학생</a:t>
            </a:r>
            <a:r>
              <a:rPr lang="ko-KR" altLang="en-US" sz="2400" dirty="0" smtClean="0">
                <a:latin typeface="DX경필명조B" panose="02020600000000000000" pitchFamily="18" charset="-127"/>
                <a:ea typeface="DX경필명조B" panose="02020600000000000000" pitchFamily="18" charset="-127"/>
              </a:rPr>
              <a:t>  </a:t>
            </a:r>
            <a:endParaRPr lang="ko-KR" altLang="en-US" sz="2400" dirty="0">
              <a:latin typeface="DX경필명조B" panose="02020600000000000000" pitchFamily="18" charset="-127"/>
              <a:ea typeface="DX경필명조B" panose="02020600000000000000" pitchFamily="18" charset="-127"/>
            </a:endParaRPr>
          </a:p>
        </p:txBody>
      </p:sp>
      <p:sp>
        <p:nvSpPr>
          <p:cNvPr id="12" name="TextBox 11"/>
          <p:cNvSpPr txBox="1"/>
          <p:nvPr/>
        </p:nvSpPr>
        <p:spPr>
          <a:xfrm>
            <a:off x="941033" y="3525041"/>
            <a:ext cx="6506142" cy="954107"/>
          </a:xfrm>
          <a:prstGeom prst="rect">
            <a:avLst/>
          </a:prstGeom>
          <a:noFill/>
        </p:spPr>
        <p:txBody>
          <a:bodyPr wrap="square" rtlCol="0">
            <a:spAutoFit/>
          </a:bodyPr>
          <a:lstStyle/>
          <a:p>
            <a:r>
              <a:rPr lang="en-US" altLang="ko-KR" sz="2400" b="1" dirty="0" smtClean="0">
                <a:latin typeface="210 옴니고딕 040" panose="02020603020101020101" pitchFamily="18" charset="-127"/>
                <a:ea typeface="210 옴니고딕 040" panose="02020603020101020101" pitchFamily="18" charset="-127"/>
              </a:rPr>
              <a:t>WHAT? </a:t>
            </a:r>
          </a:p>
          <a:p>
            <a:endParaRPr lang="en-US" altLang="ko-KR" sz="800" b="1" dirty="0" smtClean="0">
              <a:latin typeface="210 옴니고딕 040" panose="02020603020101020101" pitchFamily="18" charset="-127"/>
              <a:ea typeface="210 옴니고딕 040" panose="02020603020101020101" pitchFamily="18" charset="-127"/>
            </a:endParaRPr>
          </a:p>
          <a:p>
            <a:r>
              <a:rPr lang="ko-KR" altLang="en-US" sz="2400" dirty="0" smtClean="0">
                <a:latin typeface="DX경필명조B" panose="02020600000000000000" pitchFamily="18" charset="-127"/>
                <a:ea typeface="DX경필명조B" panose="02020600000000000000" pitchFamily="18" charset="-127"/>
              </a:rPr>
              <a:t>자격증 </a:t>
            </a:r>
            <a:r>
              <a:rPr lang="ko-KR" altLang="en-US"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공부방법</a:t>
            </a:r>
            <a:r>
              <a:rPr lang="en-US" altLang="ko-KR"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r>
              <a:rPr lang="ko-KR" altLang="en-US"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시험후기</a:t>
            </a:r>
            <a:r>
              <a:rPr lang="en-US" altLang="ko-KR"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r>
              <a:rPr lang="ko-KR" altLang="en-US"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난이도</a:t>
            </a:r>
            <a:r>
              <a:rPr lang="ko-KR" altLang="en-US" sz="2400" dirty="0" smtClean="0">
                <a:latin typeface="DX경필명조B" panose="02020600000000000000" pitchFamily="18" charset="-127"/>
                <a:ea typeface="DX경필명조B" panose="02020600000000000000" pitchFamily="18" charset="-127"/>
              </a:rPr>
              <a:t>를 공유</a:t>
            </a:r>
            <a:r>
              <a:rPr lang="en-US" altLang="ko-KR" sz="2400" dirty="0">
                <a:latin typeface="DX경필명조B" panose="02020600000000000000" pitchFamily="18" charset="-127"/>
                <a:ea typeface="DX경필명조B" panose="02020600000000000000" pitchFamily="18" charset="-127"/>
              </a:rPr>
              <a:t> </a:t>
            </a:r>
            <a:endParaRPr lang="ko-KR" altLang="en-US" sz="2400" dirty="0">
              <a:latin typeface="DX경필명조B" panose="02020600000000000000" pitchFamily="18" charset="-127"/>
              <a:ea typeface="DX경필명조B" panose="02020600000000000000" pitchFamily="18" charset="-127"/>
            </a:endParaRPr>
          </a:p>
        </p:txBody>
      </p:sp>
      <p:sp>
        <p:nvSpPr>
          <p:cNvPr id="13" name="TextBox 12"/>
          <p:cNvSpPr txBox="1"/>
          <p:nvPr/>
        </p:nvSpPr>
        <p:spPr>
          <a:xfrm>
            <a:off x="941033" y="4863014"/>
            <a:ext cx="4383464" cy="954107"/>
          </a:xfrm>
          <a:prstGeom prst="rect">
            <a:avLst/>
          </a:prstGeom>
          <a:noFill/>
        </p:spPr>
        <p:txBody>
          <a:bodyPr wrap="square" rtlCol="0">
            <a:spAutoFit/>
          </a:bodyPr>
          <a:lstStyle/>
          <a:p>
            <a:r>
              <a:rPr lang="en-US" altLang="ko-KR" sz="2400" dirty="0" smtClean="0">
                <a:latin typeface="210 옴니고딕 040" panose="02020603020101020101" pitchFamily="18" charset="-127"/>
                <a:ea typeface="210 옴니고딕 040" panose="02020603020101020101" pitchFamily="18" charset="-127"/>
              </a:rPr>
              <a:t>HOW?</a:t>
            </a:r>
          </a:p>
          <a:p>
            <a:endParaRPr lang="en-US" altLang="ko-KR" sz="800" dirty="0" smtClean="0">
              <a:latin typeface="210 옴니고딕 040" panose="02020603020101020101" pitchFamily="18" charset="-127"/>
              <a:ea typeface="210 옴니고딕 040" panose="02020603020101020101" pitchFamily="18" charset="-127"/>
            </a:endParaRPr>
          </a:p>
          <a:p>
            <a:r>
              <a:rPr lang="ko-KR" altLang="en-US" sz="2400" dirty="0" smtClean="0">
                <a:latin typeface="DX경필명조B" panose="02020600000000000000" pitchFamily="18" charset="-127"/>
                <a:ea typeface="DX경필명조B" panose="02020600000000000000" pitchFamily="18" charset="-127"/>
              </a:rPr>
              <a:t>자격증 관련 </a:t>
            </a:r>
            <a:r>
              <a:rPr lang="ko-KR" altLang="en-US" sz="2400" b="1"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학과 별 구성</a:t>
            </a:r>
            <a:endParaRPr lang="ko-KR" altLang="en-US" sz="2400" b="1"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p:txBody>
      </p:sp>
      <p:pic>
        <p:nvPicPr>
          <p:cNvPr id="18" name="그림 17"/>
          <p:cNvPicPr>
            <a:picLocks noChangeAspect="1"/>
          </p:cNvPicPr>
          <p:nvPr/>
        </p:nvPicPr>
        <p:blipFill>
          <a:blip r:embed="rId8"/>
          <a:stretch>
            <a:fillRect/>
          </a:stretch>
        </p:blipFill>
        <p:spPr>
          <a:xfrm>
            <a:off x="4603512" y="2019728"/>
            <a:ext cx="1756432" cy="1756432"/>
          </a:xfrm>
          <a:prstGeom prst="rect">
            <a:avLst/>
          </a:prstGeom>
        </p:spPr>
      </p:pic>
      <p:pic>
        <p:nvPicPr>
          <p:cNvPr id="19" name="그림 18"/>
          <p:cNvPicPr>
            <a:picLocks noChangeAspect="1"/>
          </p:cNvPicPr>
          <p:nvPr/>
        </p:nvPicPr>
        <p:blipFill>
          <a:blip r:embed="rId9"/>
          <a:stretch>
            <a:fillRect/>
          </a:stretch>
        </p:blipFill>
        <p:spPr>
          <a:xfrm>
            <a:off x="7274181" y="3598569"/>
            <a:ext cx="734774" cy="1107814"/>
          </a:xfrm>
          <a:prstGeom prst="rect">
            <a:avLst/>
          </a:prstGeom>
        </p:spPr>
      </p:pic>
      <p:sp>
        <p:nvSpPr>
          <p:cNvPr id="21" name="TextBox 20"/>
          <p:cNvSpPr txBox="1"/>
          <p:nvPr/>
        </p:nvSpPr>
        <p:spPr>
          <a:xfrm>
            <a:off x="8703015" y="6076712"/>
            <a:ext cx="2761721" cy="400110"/>
          </a:xfrm>
          <a:prstGeom prst="rect">
            <a:avLst/>
          </a:prstGeom>
          <a:solidFill>
            <a:srgbClr val="F56663"/>
          </a:solidFill>
        </p:spPr>
        <p:txBody>
          <a:bodyPr wrap="square" rtlCol="0">
            <a:spAutoFit/>
          </a:bodyPr>
          <a:lstStyle/>
          <a:p>
            <a:pPr algn="ctr"/>
            <a:r>
              <a:rPr lang="en-US" altLang="ko-KR" sz="2000" b="1" dirty="0" smtClean="0">
                <a:solidFill>
                  <a:schemeClr val="bg1"/>
                </a:solidFill>
                <a:effectLst>
                  <a:outerShdw blurRad="38100" dist="38100" dir="2700000" algn="tl">
                    <a:srgbClr val="000000">
                      <a:alpha val="43137"/>
                    </a:srgbClr>
                  </a:outerShdw>
                </a:effectLst>
              </a:rPr>
              <a:t>‘</a:t>
            </a:r>
            <a:r>
              <a:rPr lang="ko-KR" altLang="en-US" sz="2000" b="1" dirty="0" err="1"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스터디</a:t>
            </a:r>
            <a:r>
              <a:rPr lang="ko-KR" altLang="en-US" sz="2000" b="1"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버그</a:t>
            </a:r>
            <a:r>
              <a:rPr lang="en-US" altLang="ko-KR" sz="2000" b="1"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a:t>
            </a:r>
            <a:r>
              <a:rPr lang="ko-KR" altLang="en-US" sz="2000" b="1"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a:t>
            </a:r>
            <a:r>
              <a:rPr lang="ko-KR" altLang="en-US" sz="2000" b="1" dirty="0" err="1"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앱</a:t>
            </a:r>
            <a:r>
              <a:rPr lang="ko-KR" altLang="en-US" sz="2000" b="1"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a:t>
            </a:r>
            <a:r>
              <a:rPr lang="ko-KR" altLang="en-US" sz="2000" b="1" dirty="0" smtClean="0">
                <a:solidFill>
                  <a:schemeClr val="bg1"/>
                </a:solidFill>
                <a:latin typeface="210 옴니고딕 040" panose="02020603020101020101" pitchFamily="18" charset="-127"/>
                <a:ea typeface="210 옴니고딕 040" panose="02020603020101020101" pitchFamily="18" charset="-127"/>
              </a:rPr>
              <a:t>개발</a:t>
            </a:r>
            <a:endParaRPr lang="ko-KR" altLang="en-US" sz="2000" b="1" dirty="0">
              <a:solidFill>
                <a:schemeClr val="bg1"/>
              </a:solidFill>
              <a:latin typeface="210 옴니고딕 040" panose="02020603020101020101" pitchFamily="18" charset="-127"/>
              <a:ea typeface="210 옴니고딕 040" panose="02020603020101020101" pitchFamily="18" charset="-127"/>
            </a:endParaRPr>
          </a:p>
        </p:txBody>
      </p:sp>
    </p:spTree>
    <p:extLst>
      <p:ext uri="{BB962C8B-B14F-4D97-AF65-F5344CB8AC3E}">
        <p14:creationId xmlns:p14="http://schemas.microsoft.com/office/powerpoint/2010/main" val="16096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1">
                                            <p:txEl>
                                              <p:pRg st="2" end="2"/>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iterate type="lt">
                                    <p:tmAbs val="100"/>
                                  </p:iterate>
                                  <p:childTnLst>
                                    <p:set>
                                      <p:cBhvr>
                                        <p:cTn id="15" dur="1" fill="hold">
                                          <p:stCondLst>
                                            <p:cond delay="0"/>
                                          </p:stCondLst>
                                        </p:cTn>
                                        <p:tgtEl>
                                          <p:spTgt spid="12">
                                            <p:txEl>
                                              <p:pRg st="2" end="2"/>
                                            </p:txEl>
                                          </p:spTgt>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type.wav"/>
                                        </p:tgtEl>
                                      </p:cMediaNode>
                                    </p:audio>
                                  </p:sub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100"/>
                                  </p:iterate>
                                  <p:childTnLst>
                                    <p:set>
                                      <p:cBhvr>
                                        <p:cTn id="22" dur="1" fill="hold">
                                          <p:stCondLst>
                                            <p:cond delay="0"/>
                                          </p:stCondLst>
                                        </p:cTn>
                                        <p:tgtEl>
                                          <p:spTgt spid="13">
                                            <p:txEl>
                                              <p:pRg st="2" end="2"/>
                                            </p:txEl>
                                          </p:spTgt>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2" name="type.wav"/>
                                        </p:tgtEl>
                                      </p:cMediaNode>
                                    </p:audio>
                                  </p:sub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2</a:t>
            </a:r>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설명</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947" y="1809946"/>
            <a:ext cx="2178911" cy="4463514"/>
          </a:xfrm>
          <a:prstGeom prst="rect">
            <a:avLst/>
          </a:prstGeom>
        </p:spPr>
      </p:pic>
      <p:pic>
        <p:nvPicPr>
          <p:cNvPr id="22" name="그림 21"/>
          <p:cNvPicPr>
            <a:picLocks noChangeAspect="1"/>
          </p:cNvPicPr>
          <p:nvPr/>
        </p:nvPicPr>
        <p:blipFill>
          <a:blip r:embed="rId6"/>
          <a:stretch>
            <a:fillRect/>
          </a:stretch>
        </p:blipFill>
        <p:spPr>
          <a:xfrm>
            <a:off x="3729703" y="3540065"/>
            <a:ext cx="501836" cy="756615"/>
          </a:xfrm>
          <a:prstGeom prst="rect">
            <a:avLst/>
          </a:prstGeom>
        </p:spPr>
      </p:pic>
      <p:pic>
        <p:nvPicPr>
          <p:cNvPr id="11" name="그림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1262" y="1733922"/>
            <a:ext cx="2414256" cy="4539538"/>
          </a:xfrm>
          <a:prstGeom prst="rect">
            <a:avLst/>
          </a:prstGeom>
        </p:spPr>
      </p:pic>
      <p:pic>
        <p:nvPicPr>
          <p:cNvPr id="24" name="그림 23"/>
          <p:cNvPicPr>
            <a:picLocks noChangeAspect="1"/>
          </p:cNvPicPr>
          <p:nvPr/>
        </p:nvPicPr>
        <p:blipFill>
          <a:blip r:embed="rId6"/>
          <a:stretch>
            <a:fillRect/>
          </a:stretch>
        </p:blipFill>
        <p:spPr>
          <a:xfrm>
            <a:off x="7645241" y="3447369"/>
            <a:ext cx="501836" cy="756615"/>
          </a:xfrm>
          <a:prstGeom prst="rect">
            <a:avLst/>
          </a:prstGeom>
        </p:spPr>
      </p:pic>
      <p:pic>
        <p:nvPicPr>
          <p:cNvPr id="12" name="그림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29221" y="1661316"/>
            <a:ext cx="2394408" cy="4612144"/>
          </a:xfrm>
          <a:prstGeom prst="rect">
            <a:avLst/>
          </a:prstGeom>
        </p:spPr>
      </p:pic>
      <p:sp>
        <p:nvSpPr>
          <p:cNvPr id="15" name="TextBox 14"/>
          <p:cNvSpPr txBox="1"/>
          <p:nvPr/>
        </p:nvSpPr>
        <p:spPr>
          <a:xfrm>
            <a:off x="905620" y="6341517"/>
            <a:ext cx="2099564" cy="430887"/>
          </a:xfrm>
          <a:prstGeom prst="rect">
            <a:avLst/>
          </a:prstGeom>
          <a:solidFill>
            <a:srgbClr val="FA5A5A"/>
          </a:solidFill>
        </p:spPr>
        <p:txBody>
          <a:bodyPr wrap="square" rtlCol="0">
            <a:spAutoFit/>
          </a:bodyPr>
          <a:lstStyle/>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초기 화면 구성 </a:t>
            </a:r>
            <a:endParaRPr lang="ko-KR" altLang="en-US" sz="22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
        <p:nvSpPr>
          <p:cNvPr id="29" name="TextBox 28"/>
          <p:cNvSpPr txBox="1"/>
          <p:nvPr/>
        </p:nvSpPr>
        <p:spPr>
          <a:xfrm>
            <a:off x="4993675" y="6372295"/>
            <a:ext cx="2151843" cy="430887"/>
          </a:xfrm>
          <a:prstGeom prst="rect">
            <a:avLst/>
          </a:prstGeom>
          <a:solidFill>
            <a:srgbClr val="FA5A5A"/>
          </a:solidFill>
        </p:spPr>
        <p:txBody>
          <a:bodyPr wrap="square" rtlCol="0">
            <a:spAutoFit/>
          </a:bodyPr>
          <a:lstStyle/>
          <a:p>
            <a:pPr algn="ctr"/>
            <a:r>
              <a:rPr lang="ko-KR" altLang="en-US" sz="22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로그인 화면 구성 </a:t>
            </a:r>
            <a:endParaRPr lang="ko-KR" altLang="en-US" sz="22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
        <p:nvSpPr>
          <p:cNvPr id="30" name="TextBox 29"/>
          <p:cNvSpPr txBox="1"/>
          <p:nvPr/>
        </p:nvSpPr>
        <p:spPr>
          <a:xfrm>
            <a:off x="8861196" y="6374567"/>
            <a:ext cx="2262433" cy="400110"/>
          </a:xfrm>
          <a:prstGeom prst="rect">
            <a:avLst/>
          </a:prstGeom>
          <a:solidFill>
            <a:srgbClr val="FA5A5A"/>
          </a:solidFill>
        </p:spPr>
        <p:txBody>
          <a:bodyPr wrap="square" rtlCol="0">
            <a:sp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과 별 카테고리 선택  </a:t>
            </a:r>
            <a:endParaRPr lang="ko-KR" altLang="en-US" sz="20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Tree>
    <p:extLst>
      <p:ext uri="{BB962C8B-B14F-4D97-AF65-F5344CB8AC3E}">
        <p14:creationId xmlns:p14="http://schemas.microsoft.com/office/powerpoint/2010/main" val="387119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4"/>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2</a:t>
            </a:r>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설명</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2" name="그림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5787" y="1771527"/>
            <a:ext cx="2560889" cy="4535795"/>
          </a:xfrm>
          <a:prstGeom prst="rect">
            <a:avLst/>
          </a:prstGeom>
        </p:spPr>
      </p:pic>
      <p:sp>
        <p:nvSpPr>
          <p:cNvPr id="23" name="TextBox 22"/>
          <p:cNvSpPr txBox="1"/>
          <p:nvPr/>
        </p:nvSpPr>
        <p:spPr>
          <a:xfrm>
            <a:off x="941688" y="6430400"/>
            <a:ext cx="1988152" cy="400110"/>
          </a:xfrm>
          <a:prstGeom prst="rect">
            <a:avLst/>
          </a:prstGeom>
          <a:solidFill>
            <a:srgbClr val="FA5A5A"/>
          </a:solidFill>
        </p:spPr>
        <p:txBody>
          <a:bodyPr wrap="square" rtlCol="0">
            <a:sp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시험 후기 작성    </a:t>
            </a:r>
            <a:endParaRPr lang="ko-KR" altLang="en-US" sz="20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sp>
        <p:nvSpPr>
          <p:cNvPr id="30" name="TextBox 29"/>
          <p:cNvSpPr txBox="1"/>
          <p:nvPr/>
        </p:nvSpPr>
        <p:spPr>
          <a:xfrm>
            <a:off x="4927038" y="6391190"/>
            <a:ext cx="3009584" cy="400110"/>
          </a:xfrm>
          <a:prstGeom prst="rect">
            <a:avLst/>
          </a:prstGeom>
          <a:solidFill>
            <a:srgbClr val="FA5A5A"/>
          </a:solidFill>
        </p:spPr>
        <p:txBody>
          <a:bodyPr wrap="square" rtlCol="0">
            <a:sp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관련 학과별 최신 후기 제공   </a:t>
            </a:r>
            <a:endParaRPr lang="ko-KR" altLang="en-US" sz="20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pic>
        <p:nvPicPr>
          <p:cNvPr id="31" name="그림 30"/>
          <p:cNvPicPr>
            <a:picLocks noChangeAspect="1"/>
          </p:cNvPicPr>
          <p:nvPr/>
        </p:nvPicPr>
        <p:blipFill>
          <a:blip r:embed="rId6"/>
          <a:stretch>
            <a:fillRect/>
          </a:stretch>
        </p:blipFill>
        <p:spPr>
          <a:xfrm>
            <a:off x="3931466" y="3619232"/>
            <a:ext cx="435102" cy="656001"/>
          </a:xfrm>
          <a:prstGeom prst="rect">
            <a:avLst/>
          </a:prstGeom>
        </p:spPr>
      </p:pic>
      <p:pic>
        <p:nvPicPr>
          <p:cNvPr id="32" name="그림 31"/>
          <p:cNvPicPr>
            <a:picLocks noChangeAspect="1"/>
          </p:cNvPicPr>
          <p:nvPr/>
        </p:nvPicPr>
        <p:blipFill>
          <a:blip r:embed="rId6"/>
          <a:stretch>
            <a:fillRect/>
          </a:stretch>
        </p:blipFill>
        <p:spPr>
          <a:xfrm>
            <a:off x="8262162" y="3601678"/>
            <a:ext cx="435102" cy="656001"/>
          </a:xfrm>
          <a:prstGeom prst="rect">
            <a:avLst/>
          </a:prstGeom>
        </p:spPr>
      </p:pic>
      <p:pic>
        <p:nvPicPr>
          <p:cNvPr id="21" name="그림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5975" y="1731183"/>
            <a:ext cx="2511880" cy="4576140"/>
          </a:xfrm>
          <a:prstGeom prst="rect">
            <a:avLst/>
          </a:prstGeom>
        </p:spPr>
      </p:pic>
      <p:sp>
        <p:nvSpPr>
          <p:cNvPr id="34" name="직사각형 33"/>
          <p:cNvSpPr/>
          <p:nvPr/>
        </p:nvSpPr>
        <p:spPr>
          <a:xfrm>
            <a:off x="9478288" y="2797846"/>
            <a:ext cx="2243579" cy="341833"/>
          </a:xfrm>
          <a:prstGeom prst="rect">
            <a:avLst/>
          </a:prstGeom>
          <a:noFill/>
          <a:ln w="5715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9540399" y="6370038"/>
            <a:ext cx="2181468" cy="400110"/>
          </a:xfrm>
          <a:prstGeom prst="rect">
            <a:avLst/>
          </a:prstGeom>
          <a:solidFill>
            <a:srgbClr val="FA5A5A"/>
          </a:solidFill>
        </p:spPr>
        <p:txBody>
          <a:bodyPr wrap="square" rtlCol="0">
            <a:sp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rPr>
              <a:t>자격증 별 후기 제공</a:t>
            </a:r>
            <a:endParaRPr lang="ko-KR" altLang="en-US" sz="2000" b="1" dirty="0">
              <a:solidFill>
                <a:schemeClr val="bg1"/>
              </a:solidFill>
              <a:effectLst>
                <a:outerShdw blurRad="38100" dist="38100" dir="2700000" algn="tl">
                  <a:srgbClr val="000000">
                    <a:alpha val="43137"/>
                  </a:srgbClr>
                </a:outerShdw>
              </a:effectLst>
              <a:latin typeface="a아시아헤드1" panose="02020600000000000000" pitchFamily="18" charset="-127"/>
              <a:ea typeface="a아시아헤드1" panose="02020600000000000000" pitchFamily="18" charset="-127"/>
            </a:endParaRPr>
          </a:p>
        </p:txBody>
      </p:sp>
      <p:pic>
        <p:nvPicPr>
          <p:cNvPr id="36" name="그림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088" y="1834243"/>
            <a:ext cx="2507832" cy="4535795"/>
          </a:xfrm>
          <a:prstGeom prst="rect">
            <a:avLst/>
          </a:prstGeom>
        </p:spPr>
      </p:pic>
      <p:sp>
        <p:nvSpPr>
          <p:cNvPr id="17" name="직사각형 16"/>
          <p:cNvSpPr/>
          <p:nvPr/>
        </p:nvSpPr>
        <p:spPr>
          <a:xfrm>
            <a:off x="5242370" y="3633834"/>
            <a:ext cx="2243579" cy="2561830"/>
          </a:xfrm>
          <a:prstGeom prst="rect">
            <a:avLst/>
          </a:prstGeom>
          <a:noFill/>
          <a:ln w="7620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006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42" name="그림 41"/>
          <p:cNvPicPr>
            <a:picLocks noChangeAspect="1"/>
          </p:cNvPicPr>
          <p:nvPr/>
        </p:nvPicPr>
        <p:blipFill>
          <a:blip r:embed="rId3"/>
          <a:stretch>
            <a:fillRect/>
          </a:stretch>
        </p:blipFill>
        <p:spPr>
          <a:xfrm>
            <a:off x="4173166" y="5226500"/>
            <a:ext cx="1619566" cy="145495"/>
          </a:xfrm>
          <a:prstGeom prst="rect">
            <a:avLst/>
          </a:prstGeom>
        </p:spPr>
      </p:pic>
      <p:pic>
        <p:nvPicPr>
          <p:cNvPr id="41" name="그림 40"/>
          <p:cNvPicPr>
            <a:picLocks noChangeAspect="1"/>
          </p:cNvPicPr>
          <p:nvPr/>
        </p:nvPicPr>
        <p:blipFill>
          <a:blip r:embed="rId3"/>
          <a:stretch>
            <a:fillRect/>
          </a:stretch>
        </p:blipFill>
        <p:spPr>
          <a:xfrm>
            <a:off x="4361018" y="4680159"/>
            <a:ext cx="1281200" cy="139767"/>
          </a:xfrm>
          <a:prstGeom prst="rect">
            <a:avLst/>
          </a:prstGeom>
        </p:spPr>
      </p:pic>
      <p:pic>
        <p:nvPicPr>
          <p:cNvPr id="40" name="그림 39"/>
          <p:cNvPicPr>
            <a:picLocks noChangeAspect="1"/>
          </p:cNvPicPr>
          <p:nvPr/>
        </p:nvPicPr>
        <p:blipFill>
          <a:blip r:embed="rId3"/>
          <a:stretch>
            <a:fillRect/>
          </a:stretch>
        </p:blipFill>
        <p:spPr>
          <a:xfrm>
            <a:off x="4421516" y="4173415"/>
            <a:ext cx="1281200" cy="139767"/>
          </a:xfrm>
          <a:prstGeom prst="rect">
            <a:avLst/>
          </a:prstGeom>
        </p:spPr>
      </p:pic>
      <p:pic>
        <p:nvPicPr>
          <p:cNvPr id="39" name="그림 38"/>
          <p:cNvPicPr>
            <a:picLocks noChangeAspect="1"/>
          </p:cNvPicPr>
          <p:nvPr/>
        </p:nvPicPr>
        <p:blipFill>
          <a:blip r:embed="rId3"/>
          <a:stretch>
            <a:fillRect/>
          </a:stretch>
        </p:blipFill>
        <p:spPr>
          <a:xfrm>
            <a:off x="4509985" y="3597289"/>
            <a:ext cx="1134265" cy="123738"/>
          </a:xfrm>
          <a:prstGeom prst="rect">
            <a:avLst/>
          </a:prstGeom>
        </p:spPr>
      </p:pic>
      <p:pic>
        <p:nvPicPr>
          <p:cNvPr id="19" name="그림 18"/>
          <p:cNvPicPr>
            <a:picLocks noChangeAspect="1"/>
          </p:cNvPicPr>
          <p:nvPr/>
        </p:nvPicPr>
        <p:blipFill>
          <a:blip r:embed="rId3"/>
          <a:stretch>
            <a:fillRect/>
          </a:stretch>
        </p:blipFill>
        <p:spPr>
          <a:xfrm>
            <a:off x="4252115" y="3034198"/>
            <a:ext cx="1619566" cy="145495"/>
          </a:xfrm>
          <a:prstGeom prst="rect">
            <a:avLst/>
          </a:prstGeom>
        </p:spPr>
      </p:pic>
      <p:pic>
        <p:nvPicPr>
          <p:cNvPr id="17" name="그림 16"/>
          <p:cNvPicPr>
            <a:picLocks noChangeAspect="1"/>
          </p:cNvPicPr>
          <p:nvPr/>
        </p:nvPicPr>
        <p:blipFill>
          <a:blip r:embed="rId4"/>
          <a:stretch>
            <a:fillRect/>
          </a:stretch>
        </p:blipFill>
        <p:spPr>
          <a:xfrm>
            <a:off x="4004850" y="1916758"/>
            <a:ext cx="2531338" cy="553241"/>
          </a:xfrm>
          <a:prstGeom prst="rect">
            <a:avLst/>
          </a:prstGeom>
        </p:spPr>
      </p:pic>
      <p:pic>
        <p:nvPicPr>
          <p:cNvPr id="5" name="그림 4">
            <a:extLst>
              <a:ext uri="{FF2B5EF4-FFF2-40B4-BE49-F238E27FC236}">
                <a16:creationId xmlns="" xmlns:a16="http://schemas.microsoft.com/office/drawing/2014/main" id="{A37A51B7-5880-48D6-97CC-CB08BD68B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57" y="-247140"/>
            <a:ext cx="482576" cy="1153586"/>
          </a:xfrm>
          <a:prstGeom prst="rect">
            <a:avLst/>
          </a:prstGeom>
        </p:spPr>
      </p:pic>
      <p:sp>
        <p:nvSpPr>
          <p:cNvPr id="3" name="직사각형 2"/>
          <p:cNvSpPr/>
          <p:nvPr/>
        </p:nvSpPr>
        <p:spPr>
          <a:xfrm>
            <a:off x="0" y="0"/>
            <a:ext cx="12192000" cy="533400"/>
          </a:xfrm>
          <a:prstGeom prst="rect">
            <a:avLst/>
          </a:prstGeom>
          <a:solidFill>
            <a:srgbClr val="EF5C5C">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6"/>
          <a:stretch>
            <a:fillRect/>
          </a:stretch>
        </p:blipFill>
        <p:spPr>
          <a:xfrm>
            <a:off x="8660748" y="0"/>
            <a:ext cx="3328704" cy="1377815"/>
          </a:xfrm>
          <a:prstGeom prst="rect">
            <a:avLst/>
          </a:prstGeom>
        </p:spPr>
      </p:pic>
      <p:sp>
        <p:nvSpPr>
          <p:cNvPr id="28" name="TextBox 27">
            <a:extLst>
              <a:ext uri="{FF2B5EF4-FFF2-40B4-BE49-F238E27FC236}">
                <a16:creationId xmlns="" xmlns:a16="http://schemas.microsoft.com/office/drawing/2014/main" id="{1168A839-EC15-475D-A322-8AB56826F48A}"/>
              </a:ext>
            </a:extLst>
          </p:cNvPr>
          <p:cNvSpPr txBox="1"/>
          <p:nvPr/>
        </p:nvSpPr>
        <p:spPr>
          <a:xfrm>
            <a:off x="780427" y="579663"/>
            <a:ext cx="4359667" cy="1107996"/>
          </a:xfrm>
          <a:prstGeom prst="rect">
            <a:avLst/>
          </a:prstGeom>
          <a:noFill/>
        </p:spPr>
        <p:txBody>
          <a:bodyPr wrap="square" rtlCol="0">
            <a:spAutoFit/>
          </a:bodyPr>
          <a:lstStyle/>
          <a:p>
            <a:r>
              <a:rPr lang="en-US" altLang="ko-KR" sz="6600" dirty="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2</a:t>
            </a:r>
            <a:r>
              <a:rPr lang="en-US" altLang="ko-KR"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 </a:t>
            </a:r>
            <a:r>
              <a:rPr lang="ko-KR" altLang="en-US" sz="6600" dirty="0" smtClean="0">
                <a:solidFill>
                  <a:srgbClr val="F56663"/>
                </a:solidFill>
                <a:effectLst>
                  <a:outerShdw blurRad="38100" dist="38100" dir="2700000" algn="tl">
                    <a:srgbClr val="000000">
                      <a:alpha val="43137"/>
                    </a:srgbClr>
                  </a:outerShdw>
                </a:effectLst>
                <a:latin typeface="THE선인장" panose="02020603020101020101" pitchFamily="18" charset="-127"/>
                <a:ea typeface="THE선인장" panose="02020603020101020101" pitchFamily="18" charset="-127"/>
                <a:cs typeface="THE선인장" panose="02020603020101020101" pitchFamily="18" charset="-127"/>
              </a:rPr>
              <a:t>사업 설명</a:t>
            </a:r>
            <a:r>
              <a:rPr lang="ko-KR" altLang="en-US" sz="5400" dirty="0" smtClean="0">
                <a:solidFill>
                  <a:srgbClr val="F56663"/>
                </a:solidFill>
                <a:latin typeface="THE선인장" panose="02020603020101020101" pitchFamily="18" charset="-127"/>
                <a:ea typeface="THE선인장" panose="02020603020101020101" pitchFamily="18" charset="-127"/>
                <a:cs typeface="THE선인장" panose="02020603020101020101" pitchFamily="18" charset="-127"/>
              </a:rPr>
              <a:t> </a:t>
            </a:r>
            <a:endParaRPr lang="ko-KR" altLang="en-US" sz="5400" dirty="0">
              <a:solidFill>
                <a:srgbClr val="F56663"/>
              </a:solidFill>
              <a:latin typeface="THE선인장" panose="02020603020101020101" pitchFamily="18" charset="-127"/>
              <a:ea typeface="THE선인장" panose="02020603020101020101" pitchFamily="18" charset="-127"/>
              <a:cs typeface="THE선인장" panose="02020603020101020101" pitchFamily="18" charset="-127"/>
            </a:endParaRPr>
          </a:p>
        </p:txBody>
      </p:sp>
      <p:sp>
        <p:nvSpPr>
          <p:cNvPr id="66" name="TextBox 65"/>
          <p:cNvSpPr txBox="1"/>
          <p:nvPr/>
        </p:nvSpPr>
        <p:spPr>
          <a:xfrm>
            <a:off x="6797133" y="4112014"/>
            <a:ext cx="3352800" cy="369332"/>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7108" y="1470581"/>
            <a:ext cx="3015684" cy="5297435"/>
          </a:xfrm>
          <a:prstGeom prst="rect">
            <a:avLst/>
          </a:prstGeom>
        </p:spPr>
      </p:pic>
      <p:pic>
        <p:nvPicPr>
          <p:cNvPr id="8" name="그림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45" y="1733922"/>
            <a:ext cx="2788887" cy="5078910"/>
          </a:xfrm>
          <a:prstGeom prst="rect">
            <a:avLst/>
          </a:prstGeom>
        </p:spPr>
      </p:pic>
      <p:sp>
        <p:nvSpPr>
          <p:cNvPr id="20" name="직사각형 19"/>
          <p:cNvSpPr/>
          <p:nvPr/>
        </p:nvSpPr>
        <p:spPr>
          <a:xfrm>
            <a:off x="2730155" y="3655090"/>
            <a:ext cx="442816" cy="207644"/>
          </a:xfrm>
          <a:prstGeom prst="rect">
            <a:avLst/>
          </a:prstGeom>
          <a:noFill/>
          <a:ln w="3810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2720972" y="4532487"/>
            <a:ext cx="442816" cy="208745"/>
          </a:xfrm>
          <a:prstGeom prst="rect">
            <a:avLst/>
          </a:prstGeom>
          <a:noFill/>
          <a:ln w="3810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flipV="1">
            <a:off x="2580056" y="5420411"/>
            <a:ext cx="603315" cy="215363"/>
          </a:xfrm>
          <a:prstGeom prst="rect">
            <a:avLst/>
          </a:prstGeom>
          <a:noFill/>
          <a:ln w="3810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9"/>
          <a:stretch>
            <a:fillRect/>
          </a:stretch>
        </p:blipFill>
        <p:spPr>
          <a:xfrm rot="16200000">
            <a:off x="4265591" y="4123344"/>
            <a:ext cx="4483257" cy="239907"/>
          </a:xfrm>
          <a:prstGeom prst="rect">
            <a:avLst/>
          </a:prstGeom>
        </p:spPr>
      </p:pic>
      <p:sp>
        <p:nvSpPr>
          <p:cNvPr id="11" name="직사각형 10"/>
          <p:cNvSpPr/>
          <p:nvPr/>
        </p:nvSpPr>
        <p:spPr>
          <a:xfrm>
            <a:off x="3746808" y="2804685"/>
            <a:ext cx="2574247" cy="2585323"/>
          </a:xfrm>
          <a:prstGeom prst="rect">
            <a:avLst/>
          </a:prstGeom>
        </p:spPr>
        <p:txBody>
          <a:bodyPr wrap="square">
            <a:spAutoFit/>
          </a:bodyPr>
          <a:lstStyle/>
          <a:p>
            <a:pPr algn="ct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매우 쉬웠어요</a:t>
            </a:r>
            <a:endParaRPr lang="en-US" altLang="ko-KR"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r>
              <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p>
          <a:p>
            <a:pPr algn="ct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쉬웠어요</a:t>
            </a:r>
            <a:endPar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r>
              <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 </a:t>
            </a:r>
          </a:p>
          <a:p>
            <a:pPr algn="ct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보통이에요</a:t>
            </a:r>
            <a:endPar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endParaRPr lang="en-US" altLang="ko-KR"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어려웠어요</a:t>
            </a:r>
            <a:endParaRPr lang="en-US" altLang="ko-KR"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endParaRPr lang="en-US" altLang="ko-KR"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endParaRPr>
          </a:p>
          <a:p>
            <a:pPr algn="ctr"/>
            <a:r>
              <a:rPr lang="ko-KR" altLang="en-US" dirty="0" smtClean="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매우 </a:t>
            </a:r>
            <a:r>
              <a:rPr lang="ko-KR" altLang="en-US" dirty="0">
                <a:effectLst>
                  <a:outerShdw blurRad="38100" dist="38100" dir="2700000" algn="tl">
                    <a:srgbClr val="000000">
                      <a:alpha val="43137"/>
                    </a:srgbClr>
                  </a:outerShdw>
                </a:effectLst>
                <a:latin typeface="DX경필명조B" panose="02020600000000000000" pitchFamily="18" charset="-127"/>
                <a:ea typeface="DX경필명조B" panose="02020600000000000000" pitchFamily="18" charset="-127"/>
              </a:rPr>
              <a:t>어려웠어요</a:t>
            </a:r>
          </a:p>
        </p:txBody>
      </p:sp>
      <p:sp>
        <p:nvSpPr>
          <p:cNvPr id="12" name="TextBox 11"/>
          <p:cNvSpPr txBox="1"/>
          <p:nvPr/>
        </p:nvSpPr>
        <p:spPr>
          <a:xfrm>
            <a:off x="3582872" y="5951060"/>
            <a:ext cx="2705899" cy="369332"/>
          </a:xfrm>
          <a:prstGeom prst="rect">
            <a:avLst/>
          </a:prstGeom>
          <a:solidFill>
            <a:srgbClr val="FA5A5A"/>
          </a:solidFill>
        </p:spPr>
        <p:txBody>
          <a:bodyPr wrap="square" rtlCol="0">
            <a:spAutoFit/>
          </a:bodyPr>
          <a:lstStyle/>
          <a:p>
            <a:r>
              <a:rPr lang="ko-KR" altLang="en-US"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생생한 시험 난이도 </a:t>
            </a:r>
            <a:r>
              <a:rPr lang="ko-KR" altLang="en-US" dirty="0" smtClean="0">
                <a:solidFill>
                  <a:schemeClr val="bg1"/>
                </a:solidFill>
                <a:latin typeface="210 옴니고딕 040" panose="02020603020101020101" pitchFamily="18" charset="-127"/>
                <a:ea typeface="210 옴니고딕 040" panose="02020603020101020101" pitchFamily="18" charset="-127"/>
              </a:rPr>
              <a:t>제공</a:t>
            </a:r>
            <a:r>
              <a:rPr lang="ko-KR" altLang="en-US"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a:t>
            </a:r>
            <a:endParaRPr lang="ko-KR" altLang="en-US" dirty="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endParaRPr>
          </a:p>
        </p:txBody>
      </p:sp>
      <p:sp>
        <p:nvSpPr>
          <p:cNvPr id="13" name="TextBox 12"/>
          <p:cNvSpPr txBox="1"/>
          <p:nvPr/>
        </p:nvSpPr>
        <p:spPr>
          <a:xfrm>
            <a:off x="3870060" y="2037460"/>
            <a:ext cx="2225620" cy="400110"/>
          </a:xfrm>
          <a:prstGeom prst="rect">
            <a:avLst/>
          </a:prstGeom>
          <a:noFill/>
        </p:spPr>
        <p:txBody>
          <a:bodyPr wrap="square" rtlCol="0">
            <a:spAutoFit/>
          </a:bodyPr>
          <a:lstStyle/>
          <a:p>
            <a:pPr algn="ctr"/>
            <a:r>
              <a:rPr lang="ko-KR" altLang="en-US" sz="2000" b="1" dirty="0" smtClean="0">
                <a:latin typeface="a아시아헤드1" panose="02020600000000000000" pitchFamily="18" charset="-127"/>
                <a:ea typeface="a아시아헤드1" panose="02020600000000000000" pitchFamily="18" charset="-127"/>
              </a:rPr>
              <a:t>난이도 세분화 </a:t>
            </a:r>
            <a:endParaRPr lang="ko-KR" altLang="en-US" sz="2000" b="1" dirty="0">
              <a:latin typeface="a아시아헤드1" panose="02020600000000000000" pitchFamily="18" charset="-127"/>
              <a:ea typeface="a아시아헤드1" panose="02020600000000000000" pitchFamily="18" charset="-127"/>
            </a:endParaRPr>
          </a:p>
        </p:txBody>
      </p:sp>
      <p:sp>
        <p:nvSpPr>
          <p:cNvPr id="29" name="직사각형 28"/>
          <p:cNvSpPr/>
          <p:nvPr/>
        </p:nvSpPr>
        <p:spPr>
          <a:xfrm>
            <a:off x="7318691" y="4407979"/>
            <a:ext cx="1957283" cy="833324"/>
          </a:xfrm>
          <a:prstGeom prst="rect">
            <a:avLst/>
          </a:prstGeom>
          <a:noFill/>
          <a:ln w="57150">
            <a:solidFill>
              <a:srgbClr val="F9787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9572342" y="4532487"/>
            <a:ext cx="2514928" cy="646331"/>
          </a:xfrm>
          <a:prstGeom prst="rect">
            <a:avLst/>
          </a:prstGeom>
          <a:solidFill>
            <a:srgbClr val="FA5A5A"/>
          </a:solidFill>
        </p:spPr>
        <p:txBody>
          <a:bodyPr wrap="square" rtlCol="0">
            <a:spAutoFit/>
          </a:bodyPr>
          <a:lstStyle/>
          <a:p>
            <a:pPr algn="ctr"/>
            <a:r>
              <a:rPr lang="ko-KR" altLang="en-US" dirty="0" err="1"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댓글</a:t>
            </a:r>
            <a:r>
              <a:rPr lang="ko-KR" altLang="en-US"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 기능</a:t>
            </a:r>
            <a:r>
              <a:rPr lang="ko-KR" altLang="en-US" dirty="0" smtClean="0">
                <a:solidFill>
                  <a:schemeClr val="bg1"/>
                </a:solidFill>
                <a:latin typeface="210 옴니고딕 040" panose="02020603020101020101" pitchFamily="18" charset="-127"/>
                <a:ea typeface="210 옴니고딕 040" panose="02020603020101020101" pitchFamily="18" charset="-127"/>
              </a:rPr>
              <a:t>을 통한</a:t>
            </a:r>
            <a:endParaRPr lang="en-US" altLang="ko-KR" dirty="0" smtClean="0">
              <a:solidFill>
                <a:schemeClr val="bg1"/>
              </a:solidFill>
              <a:latin typeface="210 옴니고딕 040" panose="02020603020101020101" pitchFamily="18" charset="-127"/>
              <a:ea typeface="210 옴니고딕 040" panose="02020603020101020101" pitchFamily="18" charset="-127"/>
            </a:endParaRPr>
          </a:p>
          <a:p>
            <a:pPr algn="ctr"/>
            <a:r>
              <a:rPr lang="ko-KR" altLang="en-US" dirty="0" smtClean="0">
                <a:solidFill>
                  <a:schemeClr val="bg1"/>
                </a:solidFill>
                <a:effectLst>
                  <a:outerShdw blurRad="38100" dist="38100" dir="2700000" algn="tl">
                    <a:srgbClr val="000000">
                      <a:alpha val="43137"/>
                    </a:srgbClr>
                  </a:outerShdw>
                </a:effectLst>
                <a:latin typeface="210 옴니고딕 040" panose="02020603020101020101" pitchFamily="18" charset="-127"/>
                <a:ea typeface="210 옴니고딕 040" panose="02020603020101020101" pitchFamily="18" charset="-127"/>
              </a:rPr>
              <a:t>피드백</a:t>
            </a:r>
            <a:r>
              <a:rPr lang="ko-KR" altLang="en-US" dirty="0" smtClean="0">
                <a:solidFill>
                  <a:schemeClr val="bg1"/>
                </a:solidFill>
                <a:latin typeface="210 옴니고딕 040" panose="02020603020101020101" pitchFamily="18" charset="-127"/>
                <a:ea typeface="210 옴니고딕 040" panose="02020603020101020101" pitchFamily="18" charset="-127"/>
              </a:rPr>
              <a:t> 가능 </a:t>
            </a:r>
            <a:endParaRPr lang="ko-KR" altLang="en-US" dirty="0">
              <a:solidFill>
                <a:schemeClr val="bg1"/>
              </a:solidFill>
              <a:latin typeface="210 옴니고딕 040" panose="02020603020101020101" pitchFamily="18" charset="-127"/>
              <a:ea typeface="210 옴니고딕 040" panose="02020603020101020101" pitchFamily="18" charset="-127"/>
            </a:endParaRPr>
          </a:p>
        </p:txBody>
      </p:sp>
      <p:pic>
        <p:nvPicPr>
          <p:cNvPr id="45" name="그림 44"/>
          <p:cNvPicPr>
            <a:picLocks noChangeAspect="1"/>
          </p:cNvPicPr>
          <p:nvPr/>
        </p:nvPicPr>
        <p:blipFill>
          <a:blip r:embed="rId10"/>
          <a:stretch>
            <a:fillRect/>
          </a:stretch>
        </p:blipFill>
        <p:spPr>
          <a:xfrm rot="5400000">
            <a:off x="4858191" y="5437803"/>
            <a:ext cx="301808" cy="454837"/>
          </a:xfrm>
          <a:prstGeom prst="rect">
            <a:avLst/>
          </a:prstGeom>
        </p:spPr>
      </p:pic>
    </p:spTree>
    <p:extLst>
      <p:ext uri="{BB962C8B-B14F-4D97-AF65-F5344CB8AC3E}">
        <p14:creationId xmlns:p14="http://schemas.microsoft.com/office/powerpoint/2010/main" val="13450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P spid="11" grpId="0"/>
      <p:bldP spid="12" grpId="0" animBg="1"/>
      <p:bldP spid="29" grpId="0" animBg="1"/>
      <p:bldP spid="15" grpId="0" animBg="1"/>
    </p:bldLst>
  </p:timing>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406</Words>
  <Application>Microsoft Office PowerPoint</Application>
  <PresentationFormat>와이드스크린</PresentationFormat>
  <Paragraphs>115</Paragraphs>
  <Slides>14</Slides>
  <Notes>1</Notes>
  <HiddenSlides>0</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14</vt:i4>
      </vt:variant>
    </vt:vector>
  </HeadingPairs>
  <TitlesOfParts>
    <vt:vector size="27" baseType="lpstr">
      <vt:lpstr>210 옴니고딕 040</vt:lpstr>
      <vt:lpstr>a아시아헤드1</vt:lpstr>
      <vt:lpstr>타이포_다방구 B</vt:lpstr>
      <vt:lpstr>210 옴니고딕 020</vt:lpstr>
      <vt:lpstr>빙그레체</vt:lpstr>
      <vt:lpstr>LG PC</vt:lpstr>
      <vt:lpstr>Arial</vt:lpstr>
      <vt:lpstr>타이포_크레파스 M</vt:lpstr>
      <vt:lpstr>맑은 고딕</vt:lpstr>
      <vt:lpstr>DX경필명조B</vt:lpstr>
      <vt:lpstr>THE선인장</vt:lpstr>
      <vt:lpstr>1_Office 테마</vt:lpstr>
      <vt:lpstr>4_Office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lg</dc:creator>
  <cp:lastModifiedBy>lg</cp:lastModifiedBy>
  <cp:revision>98</cp:revision>
  <dcterms:created xsi:type="dcterms:W3CDTF">2019-11-15T06:03:39Z</dcterms:created>
  <dcterms:modified xsi:type="dcterms:W3CDTF">2019-11-16T04:58:10Z</dcterms:modified>
</cp:coreProperties>
</file>